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4"/>
  </p:notesMasterIdLst>
  <p:handoutMasterIdLst>
    <p:handoutMasterId r:id="rId35"/>
  </p:handoutMasterIdLst>
  <p:sldIdLst>
    <p:sldId id="1312" r:id="rId2"/>
    <p:sldId id="1482" r:id="rId3"/>
    <p:sldId id="1486" r:id="rId4"/>
    <p:sldId id="1489" r:id="rId5"/>
    <p:sldId id="1490" r:id="rId6"/>
    <p:sldId id="1480" r:id="rId7"/>
    <p:sldId id="1487" r:id="rId8"/>
    <p:sldId id="1483" r:id="rId9"/>
    <p:sldId id="1459" r:id="rId10"/>
    <p:sldId id="1462" r:id="rId11"/>
    <p:sldId id="1463" r:id="rId12"/>
    <p:sldId id="1464" r:id="rId13"/>
    <p:sldId id="1491" r:id="rId14"/>
    <p:sldId id="1492" r:id="rId15"/>
    <p:sldId id="1467" r:id="rId16"/>
    <p:sldId id="1484" r:id="rId17"/>
    <p:sldId id="1460" r:id="rId18"/>
    <p:sldId id="1468" r:id="rId19"/>
    <p:sldId id="1469" r:id="rId20"/>
    <p:sldId id="1493" r:id="rId21"/>
    <p:sldId id="1485" r:id="rId22"/>
    <p:sldId id="1461" r:id="rId23"/>
    <p:sldId id="1494" r:id="rId24"/>
    <p:sldId id="1495" r:id="rId25"/>
    <p:sldId id="1497" r:id="rId26"/>
    <p:sldId id="1498" r:id="rId27"/>
    <p:sldId id="1499" r:id="rId28"/>
    <p:sldId id="1500" r:id="rId29"/>
    <p:sldId id="1471" r:id="rId30"/>
    <p:sldId id="1501" r:id="rId31"/>
    <p:sldId id="1481" r:id="rId32"/>
    <p:sldId id="130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57" autoAdjust="0"/>
    <p:restoredTop sz="93480" autoAdjust="0"/>
  </p:normalViewPr>
  <p:slideViewPr>
    <p:cSldViewPr snapToGrid="0">
      <p:cViewPr>
        <p:scale>
          <a:sx n="125" d="100"/>
          <a:sy n="125" d="100"/>
        </p:scale>
        <p:origin x="116" y="1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45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620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454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483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081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932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485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106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62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45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292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014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682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573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325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042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72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865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00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592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498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32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353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09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67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9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81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6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59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03930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5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2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6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9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0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7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/33</a:t>
            </a:r>
          </a:p>
        </p:txBody>
      </p:sp>
    </p:spTree>
    <p:extLst>
      <p:ext uri="{BB962C8B-B14F-4D97-AF65-F5344CB8AC3E}">
        <p14:creationId xmlns:p14="http://schemas.microsoft.com/office/powerpoint/2010/main" val="128319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1" r:id="rId15"/>
    <p:sldLayoutId id="2147483662" r:id="rId16"/>
    <p:sldLayoutId id="2147483660" r:id="rId17"/>
    <p:sldLayoutId id="21474836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833662" y="2160824"/>
            <a:ext cx="2358338" cy="697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 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학과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Components of Deep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B5453C-0525-B6EA-4AAE-0DEFF129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04" y="2087460"/>
            <a:ext cx="6349655" cy="4396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8BD66A-FF5E-B570-B6B1-DF2AC54FB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924"/>
          <a:stretch/>
        </p:blipFill>
        <p:spPr>
          <a:xfrm>
            <a:off x="7082897" y="3115241"/>
            <a:ext cx="4900824" cy="14715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Skip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5218095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</a:t>
            </a:r>
            <a:r>
              <a:rPr lang="ko-KR" altLang="en-US" b="1" dirty="0"/>
              <a:t>추가 실험</a:t>
            </a:r>
            <a:endParaRPr lang="en-US" altLang="ko-KR" b="1" dirty="0">
              <a:solidFill>
                <a:srgbClr val="0032F5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Skip connection</a:t>
            </a:r>
            <a:r>
              <a:rPr lang="ko-KR" altLang="en-US" sz="1600" dirty="0"/>
              <a:t>을 위한 </a:t>
            </a:r>
            <a:r>
              <a:rPr lang="en-US" altLang="ko-KR" sz="1600" dirty="0">
                <a:solidFill>
                  <a:srgbClr val="0000FF"/>
                </a:solidFill>
              </a:rPr>
              <a:t>convolution layer </a:t>
            </a:r>
            <a:r>
              <a:rPr lang="ko-KR" altLang="en-US" sz="1600" dirty="0">
                <a:solidFill>
                  <a:srgbClr val="0000FF"/>
                </a:solidFill>
              </a:rPr>
              <a:t>선언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2424A4E-5D8E-D44F-F669-C3AADB26AFD3}"/>
              </a:ext>
            </a:extLst>
          </p:cNvPr>
          <p:cNvSpPr/>
          <p:nvPr/>
        </p:nvSpPr>
        <p:spPr>
          <a:xfrm>
            <a:off x="493105" y="2087460"/>
            <a:ext cx="2930815" cy="732692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7299E21-F639-C2AA-07F2-15E4F4FFE26D}"/>
              </a:ext>
            </a:extLst>
          </p:cNvPr>
          <p:cNvSpPr/>
          <p:nvPr/>
        </p:nvSpPr>
        <p:spPr>
          <a:xfrm>
            <a:off x="7386320" y="3918439"/>
            <a:ext cx="4489938" cy="732692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DF9A56-BD9F-5715-9449-E51021A565AF}"/>
              </a:ext>
            </a:extLst>
          </p:cNvPr>
          <p:cNvSpPr/>
          <p:nvPr/>
        </p:nvSpPr>
        <p:spPr>
          <a:xfrm>
            <a:off x="660745" y="5750989"/>
            <a:ext cx="6182014" cy="732692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7B342490-9669-FE49-896A-AECFFB98142E}"/>
              </a:ext>
            </a:extLst>
          </p:cNvPr>
          <p:cNvCxnSpPr>
            <a:stCxn id="68" idx="2"/>
            <a:endCxn id="9" idx="3"/>
          </p:cNvCxnSpPr>
          <p:nvPr/>
        </p:nvCxnSpPr>
        <p:spPr>
          <a:xfrm rot="5400000">
            <a:off x="7503922" y="3989968"/>
            <a:ext cx="1466204" cy="278853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7AD6C4-E928-60F4-2EFC-A29E6B52EA2C}"/>
              </a:ext>
            </a:extLst>
          </p:cNvPr>
          <p:cNvSpPr txBox="1"/>
          <p:nvPr/>
        </p:nvSpPr>
        <p:spPr>
          <a:xfrm>
            <a:off x="9044701" y="538423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convolutional</a:t>
            </a:r>
            <a:r>
              <a:rPr lang="ko-KR" altLang="en-US" sz="1600" dirty="0"/>
              <a:t> </a:t>
            </a:r>
            <a:r>
              <a:rPr lang="en-US" altLang="ko-KR" sz="1600" dirty="0"/>
              <a:t>layer</a:t>
            </a:r>
          </a:p>
          <a:p>
            <a:pPr algn="ctr"/>
            <a:r>
              <a:rPr lang="ko-KR" altLang="en-US" sz="1600" dirty="0"/>
              <a:t>추가 선언</a:t>
            </a:r>
          </a:p>
        </p:txBody>
      </p:sp>
    </p:spTree>
    <p:extLst>
      <p:ext uri="{BB962C8B-B14F-4D97-AF65-F5344CB8AC3E}">
        <p14:creationId xmlns:p14="http://schemas.microsoft.com/office/powerpoint/2010/main" val="205624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801FF81-FF99-022F-EBB9-55DDD62D9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93"/>
          <a:stretch/>
        </p:blipFill>
        <p:spPr>
          <a:xfrm>
            <a:off x="1146594" y="2082625"/>
            <a:ext cx="4097858" cy="4487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Skip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3345788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</a:t>
            </a:r>
            <a:r>
              <a:rPr lang="ko-KR" altLang="en-US" b="1" dirty="0"/>
              <a:t>추가 실험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Skip connection </a:t>
            </a:r>
            <a:r>
              <a:rPr lang="ko-KR" altLang="en-US" sz="1600" dirty="0"/>
              <a:t>적용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2424A4E-5D8E-D44F-F669-C3AADB26AFD3}"/>
              </a:ext>
            </a:extLst>
          </p:cNvPr>
          <p:cNvSpPr/>
          <p:nvPr/>
        </p:nvSpPr>
        <p:spPr>
          <a:xfrm>
            <a:off x="1222727" y="3900852"/>
            <a:ext cx="3249565" cy="121295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24041B-1FEC-961C-A36B-3D9E568E4B20}"/>
              </a:ext>
            </a:extLst>
          </p:cNvPr>
          <p:cNvGrpSpPr/>
          <p:nvPr/>
        </p:nvGrpSpPr>
        <p:grpSpPr>
          <a:xfrm>
            <a:off x="5478157" y="3115241"/>
            <a:ext cx="6505564" cy="2081599"/>
            <a:chOff x="7082897" y="3115241"/>
            <a:chExt cx="4900824" cy="156812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7D0A2F-4BB1-6C85-435F-9F35D5251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924"/>
            <a:stretch/>
          </p:blipFill>
          <p:spPr>
            <a:xfrm>
              <a:off x="7082897" y="3115241"/>
              <a:ext cx="4900824" cy="1471579"/>
            </a:xfrm>
            <a:prstGeom prst="rect">
              <a:avLst/>
            </a:prstGeom>
          </p:spPr>
        </p:pic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B7299E21-F639-C2AA-07F2-15E4F4FFE26D}"/>
                </a:ext>
              </a:extLst>
            </p:cNvPr>
            <p:cNvSpPr/>
            <p:nvPr/>
          </p:nvSpPr>
          <p:spPr>
            <a:xfrm>
              <a:off x="7549140" y="3118337"/>
              <a:ext cx="1277382" cy="1565031"/>
            </a:xfrm>
            <a:prstGeom prst="round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25092C7-2F92-799E-88E9-9E35B7D89773}"/>
                </a:ext>
              </a:extLst>
            </p:cNvPr>
            <p:cNvSpPr/>
            <p:nvPr/>
          </p:nvSpPr>
          <p:spPr>
            <a:xfrm>
              <a:off x="9105610" y="3118337"/>
              <a:ext cx="1168690" cy="1565031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98C07D2-7562-1B32-A3BE-2642061EE9CA}"/>
                </a:ext>
              </a:extLst>
            </p:cNvPr>
            <p:cNvSpPr/>
            <p:nvPr/>
          </p:nvSpPr>
          <p:spPr>
            <a:xfrm>
              <a:off x="10511498" y="3118337"/>
              <a:ext cx="1228381" cy="1565031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43A89-7709-A4F7-9514-279EFD62A800}"/>
              </a:ext>
            </a:extLst>
          </p:cNvPr>
          <p:cNvSpPr/>
          <p:nvPr/>
        </p:nvSpPr>
        <p:spPr>
          <a:xfrm>
            <a:off x="1222727" y="5266396"/>
            <a:ext cx="3230879" cy="115081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F65C5C1-F95B-539F-E430-A74EA0C3A786}"/>
              </a:ext>
            </a:extLst>
          </p:cNvPr>
          <p:cNvSpPr/>
          <p:nvPr/>
        </p:nvSpPr>
        <p:spPr>
          <a:xfrm>
            <a:off x="1222727" y="2684584"/>
            <a:ext cx="3249565" cy="1150816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51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69FF71-563A-BA02-C843-49E0BAF74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860"/>
          <a:stretch/>
        </p:blipFill>
        <p:spPr>
          <a:xfrm>
            <a:off x="6575227" y="1997248"/>
            <a:ext cx="4976693" cy="40931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Skip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334578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</a:t>
            </a:r>
            <a:r>
              <a:rPr lang="ko-KR" altLang="en-US" b="1" dirty="0"/>
              <a:t>추가 실험</a:t>
            </a:r>
            <a:endParaRPr lang="en-US" altLang="ko-KR" b="1" dirty="0">
              <a:solidFill>
                <a:srgbClr val="0032F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831B5A-94A4-CEC2-6CB3-C82D47B24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493"/>
          <a:stretch/>
        </p:blipFill>
        <p:spPr>
          <a:xfrm>
            <a:off x="285052" y="2945301"/>
            <a:ext cx="5734850" cy="1631780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7299E21-F639-C2AA-07F2-15E4F4FFE26D}"/>
              </a:ext>
            </a:extLst>
          </p:cNvPr>
          <p:cNvSpPr/>
          <p:nvPr/>
        </p:nvSpPr>
        <p:spPr>
          <a:xfrm>
            <a:off x="7711440" y="4165510"/>
            <a:ext cx="3684047" cy="2006689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D9B16-E265-12ED-D143-5FD5735C9B12}"/>
              </a:ext>
            </a:extLst>
          </p:cNvPr>
          <p:cNvSpPr txBox="1"/>
          <p:nvPr/>
        </p:nvSpPr>
        <p:spPr>
          <a:xfrm>
            <a:off x="7231268" y="34798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</a:rPr>
              <a:t>x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03634-569A-1C9B-9FCE-BD32DFC7C376}"/>
              </a:ext>
            </a:extLst>
          </p:cNvPr>
          <p:cNvSpPr txBox="1"/>
          <p:nvPr/>
        </p:nvSpPr>
        <p:spPr>
          <a:xfrm>
            <a:off x="8120268" y="55465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</a:rPr>
              <a:t>x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01870-27C4-4773-AF19-23D0B92790A0}"/>
              </a:ext>
            </a:extLst>
          </p:cNvPr>
          <p:cNvSpPr txBox="1"/>
          <p:nvPr/>
        </p:nvSpPr>
        <p:spPr>
          <a:xfrm>
            <a:off x="10210853" y="554650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0000FF"/>
                </a:solidFill>
              </a:rPr>
              <a:t>skip_y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071DC-C2CE-657C-94BE-61DE6954F0DC}"/>
              </a:ext>
            </a:extLst>
          </p:cNvPr>
          <p:cNvSpPr txBox="1"/>
          <p:nvPr/>
        </p:nvSpPr>
        <p:spPr>
          <a:xfrm>
            <a:off x="11039299" y="215883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</a:rPr>
              <a:t>y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32AF75-6BC5-FC18-319D-BE71D606C03A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0972800" y="2620504"/>
            <a:ext cx="244593" cy="32479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6FC0E2-C5C1-DA5A-8A6E-3485235548D8}"/>
              </a:ext>
            </a:extLst>
          </p:cNvPr>
          <p:cNvSpPr/>
          <p:nvPr/>
        </p:nvSpPr>
        <p:spPr>
          <a:xfrm>
            <a:off x="285052" y="2938121"/>
            <a:ext cx="4159948" cy="456088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4F6FC-DA76-CC86-7DEF-CFC2B0A08EC1}"/>
              </a:ext>
            </a:extLst>
          </p:cNvPr>
          <p:cNvSpPr txBox="1"/>
          <p:nvPr/>
        </p:nvSpPr>
        <p:spPr>
          <a:xfrm>
            <a:off x="227474" y="2435838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Skip connection</a:t>
            </a:r>
            <a:r>
              <a:rPr lang="ko-KR" altLang="en-US" dirty="0">
                <a:solidFill>
                  <a:srgbClr val="0000FF"/>
                </a:solidFill>
              </a:rPr>
              <a:t>에 사용할 </a:t>
            </a:r>
            <a:r>
              <a:rPr lang="en-US" altLang="ko-KR" dirty="0">
                <a:solidFill>
                  <a:srgbClr val="0000FF"/>
                </a:solidFill>
              </a:rPr>
              <a:t>feature map (</a:t>
            </a:r>
            <a:r>
              <a:rPr lang="en-US" altLang="ko-KR" dirty="0" err="1">
                <a:solidFill>
                  <a:srgbClr val="0000FF"/>
                </a:solidFill>
              </a:rPr>
              <a:t>skip_y</a:t>
            </a:r>
            <a:r>
              <a:rPr lang="en-US" altLang="ko-KR" dirty="0">
                <a:solidFill>
                  <a:srgbClr val="0000FF"/>
                </a:solidFill>
              </a:rPr>
              <a:t>) </a:t>
            </a:r>
            <a:r>
              <a:rPr lang="ko-KR" altLang="en-US" dirty="0">
                <a:solidFill>
                  <a:srgbClr val="0000FF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71004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A14F3E-87EE-264E-16C9-EC3D09EE9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93"/>
          <a:stretch/>
        </p:blipFill>
        <p:spPr>
          <a:xfrm>
            <a:off x="285052" y="2945301"/>
            <a:ext cx="5734850" cy="16317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869FF71-563A-BA02-C843-49E0BAF74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860"/>
          <a:stretch/>
        </p:blipFill>
        <p:spPr>
          <a:xfrm>
            <a:off x="6575227" y="1997248"/>
            <a:ext cx="4976693" cy="40931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Skip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334578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</a:t>
            </a:r>
            <a:r>
              <a:rPr lang="ko-KR" altLang="en-US" b="1" dirty="0"/>
              <a:t>추가 실험</a:t>
            </a:r>
            <a:endParaRPr lang="en-US" altLang="ko-KR" b="1" dirty="0">
              <a:solidFill>
                <a:srgbClr val="0032F5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7299E21-F639-C2AA-07F2-15E4F4FFE26D}"/>
              </a:ext>
            </a:extLst>
          </p:cNvPr>
          <p:cNvSpPr/>
          <p:nvPr/>
        </p:nvSpPr>
        <p:spPr>
          <a:xfrm>
            <a:off x="8427721" y="2037117"/>
            <a:ext cx="2545080" cy="2006689"/>
          </a:xfrm>
          <a:prstGeom prst="roundRect">
            <a:avLst>
              <a:gd name="adj" fmla="val 5528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D9B16-E265-12ED-D143-5FD5735C9B12}"/>
              </a:ext>
            </a:extLst>
          </p:cNvPr>
          <p:cNvSpPr txBox="1"/>
          <p:nvPr/>
        </p:nvSpPr>
        <p:spPr>
          <a:xfrm>
            <a:off x="7231268" y="34798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</a:rPr>
              <a:t>x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03634-569A-1C9B-9FCE-BD32DFC7C376}"/>
              </a:ext>
            </a:extLst>
          </p:cNvPr>
          <p:cNvSpPr txBox="1"/>
          <p:nvPr/>
        </p:nvSpPr>
        <p:spPr>
          <a:xfrm>
            <a:off x="8120268" y="55465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</a:rPr>
              <a:t>x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01870-27C4-4773-AF19-23D0B92790A0}"/>
              </a:ext>
            </a:extLst>
          </p:cNvPr>
          <p:cNvSpPr txBox="1"/>
          <p:nvPr/>
        </p:nvSpPr>
        <p:spPr>
          <a:xfrm>
            <a:off x="10210853" y="554650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0000FF"/>
                </a:solidFill>
              </a:rPr>
              <a:t>skip_y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071DC-C2CE-657C-94BE-61DE6954F0DC}"/>
              </a:ext>
            </a:extLst>
          </p:cNvPr>
          <p:cNvSpPr txBox="1"/>
          <p:nvPr/>
        </p:nvSpPr>
        <p:spPr>
          <a:xfrm>
            <a:off x="11039299" y="215883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</a:rPr>
              <a:t>y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32AF75-6BC5-FC18-319D-BE71D606C03A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0972800" y="2620504"/>
            <a:ext cx="244593" cy="32479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6FC0E2-C5C1-DA5A-8A6E-3485235548D8}"/>
              </a:ext>
            </a:extLst>
          </p:cNvPr>
          <p:cNvSpPr/>
          <p:nvPr/>
        </p:nvSpPr>
        <p:spPr>
          <a:xfrm>
            <a:off x="285052" y="3364840"/>
            <a:ext cx="4622228" cy="800759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4F6FC-DA76-CC86-7DEF-CFC2B0A08EC1}"/>
              </a:ext>
            </a:extLst>
          </p:cNvPr>
          <p:cNvSpPr txBox="1"/>
          <p:nvPr/>
        </p:nvSpPr>
        <p:spPr>
          <a:xfrm>
            <a:off x="535259" y="2435838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Convolution </a:t>
            </a:r>
            <a:r>
              <a:rPr lang="ko-KR" altLang="en-US" dirty="0">
                <a:solidFill>
                  <a:srgbClr val="0000FF"/>
                </a:solidFill>
              </a:rPr>
              <a:t>연산을 통해 </a:t>
            </a:r>
            <a:r>
              <a:rPr lang="en-US" altLang="ko-KR" dirty="0">
                <a:solidFill>
                  <a:srgbClr val="0000FF"/>
                </a:solidFill>
              </a:rPr>
              <a:t>feature map (y) </a:t>
            </a:r>
            <a:r>
              <a:rPr lang="ko-KR" altLang="en-US" dirty="0">
                <a:solidFill>
                  <a:srgbClr val="0000FF"/>
                </a:solidFill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41963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A14F3E-87EE-264E-16C9-EC3D09EE9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93"/>
          <a:stretch/>
        </p:blipFill>
        <p:spPr>
          <a:xfrm>
            <a:off x="285052" y="2945301"/>
            <a:ext cx="5734850" cy="16317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869FF71-563A-BA02-C843-49E0BAF74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860"/>
          <a:stretch/>
        </p:blipFill>
        <p:spPr>
          <a:xfrm>
            <a:off x="6575227" y="1997248"/>
            <a:ext cx="4976693" cy="40931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Skip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334578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</a:t>
            </a:r>
            <a:r>
              <a:rPr lang="ko-KR" altLang="en-US" b="1" dirty="0"/>
              <a:t>추가 실험</a:t>
            </a:r>
            <a:endParaRPr lang="en-US" altLang="ko-KR" b="1" dirty="0">
              <a:solidFill>
                <a:srgbClr val="0032F5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7299E21-F639-C2AA-07F2-15E4F4FFE26D}"/>
              </a:ext>
            </a:extLst>
          </p:cNvPr>
          <p:cNvSpPr/>
          <p:nvPr/>
        </p:nvSpPr>
        <p:spPr>
          <a:xfrm>
            <a:off x="11039299" y="2849515"/>
            <a:ext cx="444094" cy="394246"/>
          </a:xfrm>
          <a:prstGeom prst="roundRect">
            <a:avLst>
              <a:gd name="adj" fmla="val 5528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D9B16-E265-12ED-D143-5FD5735C9B12}"/>
              </a:ext>
            </a:extLst>
          </p:cNvPr>
          <p:cNvSpPr txBox="1"/>
          <p:nvPr/>
        </p:nvSpPr>
        <p:spPr>
          <a:xfrm>
            <a:off x="7231268" y="34798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</a:rPr>
              <a:t>x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03634-569A-1C9B-9FCE-BD32DFC7C376}"/>
              </a:ext>
            </a:extLst>
          </p:cNvPr>
          <p:cNvSpPr txBox="1"/>
          <p:nvPr/>
        </p:nvSpPr>
        <p:spPr>
          <a:xfrm>
            <a:off x="8120268" y="55465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</a:rPr>
              <a:t>x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01870-27C4-4773-AF19-23D0B92790A0}"/>
              </a:ext>
            </a:extLst>
          </p:cNvPr>
          <p:cNvSpPr txBox="1"/>
          <p:nvPr/>
        </p:nvSpPr>
        <p:spPr>
          <a:xfrm>
            <a:off x="10210853" y="554650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0000FF"/>
                </a:solidFill>
              </a:rPr>
              <a:t>skip_y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071DC-C2CE-657C-94BE-61DE6954F0DC}"/>
              </a:ext>
            </a:extLst>
          </p:cNvPr>
          <p:cNvSpPr txBox="1"/>
          <p:nvPr/>
        </p:nvSpPr>
        <p:spPr>
          <a:xfrm>
            <a:off x="11039299" y="215883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FF"/>
                </a:solidFill>
              </a:rPr>
              <a:t>y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32AF75-6BC5-FC18-319D-BE71D606C03A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0972800" y="2620504"/>
            <a:ext cx="244593" cy="32479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96FC0E2-C5C1-DA5A-8A6E-3485235548D8}"/>
              </a:ext>
            </a:extLst>
          </p:cNvPr>
          <p:cNvSpPr/>
          <p:nvPr/>
        </p:nvSpPr>
        <p:spPr>
          <a:xfrm>
            <a:off x="285052" y="4176702"/>
            <a:ext cx="5689028" cy="400380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4F6FC-DA76-CC86-7DEF-CFC2B0A08EC1}"/>
              </a:ext>
            </a:extLst>
          </p:cNvPr>
          <p:cNvSpPr txBox="1"/>
          <p:nvPr/>
        </p:nvSpPr>
        <p:spPr>
          <a:xfrm>
            <a:off x="1785605" y="467658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Skip connection </a:t>
            </a:r>
            <a:r>
              <a:rPr lang="ko-KR" altLang="en-US" dirty="0">
                <a:solidFill>
                  <a:srgbClr val="0000FF"/>
                </a:solidFill>
              </a:rPr>
              <a:t>적용</a:t>
            </a:r>
            <a:endParaRPr lang="en-US" altLang="ko-KR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18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F6DF2C-2D14-D6DC-0CC5-4C615C64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41" y="1242736"/>
            <a:ext cx="4874713" cy="2315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FF5C03-D611-FFE8-B877-E725A1D0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041" y="3870100"/>
            <a:ext cx="4874712" cy="22962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Skip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39735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</a:t>
            </a:r>
            <a:r>
              <a:rPr lang="ko-KR" altLang="en-US" b="1" dirty="0"/>
              <a:t>추가 실험 결과 확인</a:t>
            </a:r>
            <a:endParaRPr lang="ko-KR" altLang="en-US" b="1" dirty="0">
              <a:solidFill>
                <a:srgbClr val="0032F5"/>
              </a:solidFill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BEFCB561-2987-A2BA-50E2-8180310BBCEE}"/>
              </a:ext>
            </a:extLst>
          </p:cNvPr>
          <p:cNvSpPr/>
          <p:nvPr/>
        </p:nvSpPr>
        <p:spPr>
          <a:xfrm rot="5400000">
            <a:off x="8839191" y="3549161"/>
            <a:ext cx="354046" cy="322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6BB8BA7-1C5E-B114-091D-49F6031AFB59}"/>
              </a:ext>
            </a:extLst>
          </p:cNvPr>
          <p:cNvSpPr/>
          <p:nvPr/>
        </p:nvSpPr>
        <p:spPr>
          <a:xfrm>
            <a:off x="6667362" y="3328403"/>
            <a:ext cx="1942827" cy="23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505855E-0CE9-07C2-C78C-F378C770B055}"/>
              </a:ext>
            </a:extLst>
          </p:cNvPr>
          <p:cNvSpPr/>
          <p:nvPr/>
        </p:nvSpPr>
        <p:spPr>
          <a:xfrm>
            <a:off x="6667363" y="5957488"/>
            <a:ext cx="1919992" cy="22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36719B-4835-CDD7-186A-473D997976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220"/>
          <a:stretch/>
        </p:blipFill>
        <p:spPr>
          <a:xfrm>
            <a:off x="134631" y="2121214"/>
            <a:ext cx="2867770" cy="3641638"/>
          </a:xfrm>
          <a:prstGeom prst="rect">
            <a:avLst/>
          </a:prstGeom>
        </p:spPr>
      </p:pic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0E9A8A01-ED5C-4424-F44C-2957A76C647B}"/>
              </a:ext>
            </a:extLst>
          </p:cNvPr>
          <p:cNvSpPr/>
          <p:nvPr/>
        </p:nvSpPr>
        <p:spPr>
          <a:xfrm>
            <a:off x="2924966" y="3842619"/>
            <a:ext cx="354046" cy="322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96AAA88-75E0-26D1-2D1A-69E7D583AC7A}"/>
              </a:ext>
            </a:extLst>
          </p:cNvPr>
          <p:cNvSpPr/>
          <p:nvPr/>
        </p:nvSpPr>
        <p:spPr>
          <a:xfrm>
            <a:off x="231041" y="5529337"/>
            <a:ext cx="2693925" cy="23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B248084-195C-5A41-FC69-783DB6F5E890}"/>
              </a:ext>
            </a:extLst>
          </p:cNvPr>
          <p:cNvSpPr/>
          <p:nvPr/>
        </p:nvSpPr>
        <p:spPr>
          <a:xfrm>
            <a:off x="3447187" y="5450433"/>
            <a:ext cx="2005151" cy="23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7D68CB-108B-3293-7CC1-08A28FFC6A3C}"/>
              </a:ext>
            </a:extLst>
          </p:cNvPr>
          <p:cNvSpPr txBox="1"/>
          <p:nvPr/>
        </p:nvSpPr>
        <p:spPr>
          <a:xfrm>
            <a:off x="2246884" y="6108586"/>
            <a:ext cx="153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 결과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7E3F64F-3435-721B-AAFE-7F1FBBE388EB}"/>
              </a:ext>
            </a:extLst>
          </p:cNvPr>
          <p:cNvSpPr txBox="1"/>
          <p:nvPr/>
        </p:nvSpPr>
        <p:spPr>
          <a:xfrm>
            <a:off x="8409697" y="6179706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</a:t>
            </a:r>
            <a:r>
              <a:rPr lang="ko-KR" altLang="en-US" dirty="0"/>
              <a:t>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4FFAD6-4E49-88AF-B428-9FF3CF64E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814" y="2049509"/>
            <a:ext cx="2527358" cy="37850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3E807C-B329-9FBB-9F5C-A7D38E092BC0}"/>
              </a:ext>
            </a:extLst>
          </p:cNvPr>
          <p:cNvSpPr/>
          <p:nvPr/>
        </p:nvSpPr>
        <p:spPr>
          <a:xfrm>
            <a:off x="3323815" y="5333202"/>
            <a:ext cx="2527358" cy="23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1F5A0C-7024-671E-9261-CF027463319B}"/>
              </a:ext>
            </a:extLst>
          </p:cNvPr>
          <p:cNvCxnSpPr>
            <a:cxnSpLocks/>
          </p:cNvCxnSpPr>
          <p:nvPr/>
        </p:nvCxnSpPr>
        <p:spPr>
          <a:xfrm>
            <a:off x="6096000" y="1290138"/>
            <a:ext cx="0" cy="519447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2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딥러닝 주요모델 구성요소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0" y="1076899"/>
            <a:ext cx="4442242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Skip connection (</a:t>
            </a:r>
            <a:r>
              <a:rPr lang="en-US" altLang="ko-KR" b="1" dirty="0" err="1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ResNet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, 2015)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Dense connection 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DenseNet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맑은 고딕"/>
                <a:cs typeface="+mn-cs"/>
              </a:rPr>
              <a:t>, 2017)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Channel attention (</a:t>
            </a:r>
            <a:r>
              <a:rPr lang="en-US" altLang="ko-KR" b="1" dirty="0" err="1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SENet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, 2018)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A002F9-D0A0-89EC-C78A-8978498FD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7" y="3894661"/>
            <a:ext cx="3496378" cy="17984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47A667-29D2-7657-E5A1-EA7837444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77" y="3349539"/>
            <a:ext cx="3286389" cy="26782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4B94E9-2684-59BC-4806-BF9A8AC1B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4" t="12451"/>
          <a:stretch/>
        </p:blipFill>
        <p:spPr>
          <a:xfrm>
            <a:off x="7502769" y="3598216"/>
            <a:ext cx="4538845" cy="218288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01A75F-5A49-FB84-6CFB-E641DAEA584C}"/>
              </a:ext>
            </a:extLst>
          </p:cNvPr>
          <p:cNvCxnSpPr/>
          <p:nvPr/>
        </p:nvCxnSpPr>
        <p:spPr>
          <a:xfrm>
            <a:off x="4097215" y="3030415"/>
            <a:ext cx="0" cy="340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54506-8D1F-2509-EDD4-AB206F2883F4}"/>
              </a:ext>
            </a:extLst>
          </p:cNvPr>
          <p:cNvCxnSpPr/>
          <p:nvPr/>
        </p:nvCxnSpPr>
        <p:spPr>
          <a:xfrm>
            <a:off x="7440266" y="3030415"/>
            <a:ext cx="0" cy="340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B4C102-DEF8-8AD5-BB98-F0F1954B5F25}"/>
              </a:ext>
            </a:extLst>
          </p:cNvPr>
          <p:cNvSpPr txBox="1"/>
          <p:nvPr/>
        </p:nvSpPr>
        <p:spPr>
          <a:xfrm>
            <a:off x="0" y="306520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Skip connection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4CDD5-D130-3BF6-9194-229BCCE98F30}"/>
              </a:ext>
            </a:extLst>
          </p:cNvPr>
          <p:cNvSpPr txBox="1"/>
          <p:nvPr/>
        </p:nvSpPr>
        <p:spPr>
          <a:xfrm>
            <a:off x="4091375" y="3065208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Dense connection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78AFB-39BC-6F7A-7534-D11083876E29}"/>
              </a:ext>
            </a:extLst>
          </p:cNvPr>
          <p:cNvSpPr txBox="1"/>
          <p:nvPr/>
        </p:nvSpPr>
        <p:spPr>
          <a:xfrm>
            <a:off x="7440266" y="3065208"/>
            <a:ext cx="198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Channel attention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864DCE-63F6-57BD-9244-E5F987A8AE48}"/>
              </a:ext>
            </a:extLst>
          </p:cNvPr>
          <p:cNvSpPr/>
          <p:nvPr/>
        </p:nvSpPr>
        <p:spPr>
          <a:xfrm>
            <a:off x="7440265" y="2883876"/>
            <a:ext cx="4601348" cy="3645877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0EF8BA-A32B-1226-3959-88228264AAA0}"/>
              </a:ext>
            </a:extLst>
          </p:cNvPr>
          <p:cNvSpPr/>
          <p:nvPr/>
        </p:nvSpPr>
        <p:spPr>
          <a:xfrm>
            <a:off x="0" y="2883876"/>
            <a:ext cx="4091374" cy="3645877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Dense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355097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</a:t>
            </a:r>
            <a:r>
              <a:rPr lang="ko-KR" altLang="en-US" b="1" dirty="0"/>
              <a:t>추가 실험</a:t>
            </a:r>
            <a:endParaRPr lang="ko-KR" altLang="en-US" b="1" dirty="0">
              <a:solidFill>
                <a:srgbClr val="0032F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182B86-5944-437F-8655-C0B9D48A2019}"/>
              </a:ext>
            </a:extLst>
          </p:cNvPr>
          <p:cNvSpPr/>
          <p:nvPr/>
        </p:nvSpPr>
        <p:spPr>
          <a:xfrm>
            <a:off x="9882717" y="1188174"/>
            <a:ext cx="516484" cy="19530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365D7D-D20F-4898-A4A6-7D2E768DDE6E}"/>
              </a:ext>
            </a:extLst>
          </p:cNvPr>
          <p:cNvSpPr/>
          <p:nvPr/>
        </p:nvSpPr>
        <p:spPr>
          <a:xfrm>
            <a:off x="9882717" y="1452534"/>
            <a:ext cx="516484" cy="1953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CCCC4E-B183-4C0D-B2D0-808B7195948E}"/>
              </a:ext>
            </a:extLst>
          </p:cNvPr>
          <p:cNvSpPr/>
          <p:nvPr/>
        </p:nvSpPr>
        <p:spPr>
          <a:xfrm>
            <a:off x="9882717" y="1716894"/>
            <a:ext cx="516484" cy="19530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CB7E40-D103-40B6-94B9-412B66EDEDD0}"/>
              </a:ext>
            </a:extLst>
          </p:cNvPr>
          <p:cNvSpPr/>
          <p:nvPr/>
        </p:nvSpPr>
        <p:spPr>
          <a:xfrm>
            <a:off x="9882717" y="1981253"/>
            <a:ext cx="516484" cy="1953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406B56-026B-40A5-90A3-B7468C403636}"/>
              </a:ext>
            </a:extLst>
          </p:cNvPr>
          <p:cNvSpPr txBox="1"/>
          <p:nvPr/>
        </p:nvSpPr>
        <p:spPr>
          <a:xfrm>
            <a:off x="10399201" y="1133448"/>
            <a:ext cx="1309428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Convolution layer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06C20-F8A5-4F31-BC0D-28813C6D9E7F}"/>
              </a:ext>
            </a:extLst>
          </p:cNvPr>
          <p:cNvSpPr txBox="1"/>
          <p:nvPr/>
        </p:nvSpPr>
        <p:spPr>
          <a:xfrm>
            <a:off x="10399201" y="1409574"/>
            <a:ext cx="1398232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Activation function</a:t>
            </a:r>
            <a:endParaRPr lang="ko-KR" altLang="en-US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436E9-E2B2-4CA3-849D-C5BBA862B07E}"/>
              </a:ext>
            </a:extLst>
          </p:cNvPr>
          <p:cNvSpPr txBox="1"/>
          <p:nvPr/>
        </p:nvSpPr>
        <p:spPr>
          <a:xfrm>
            <a:off x="10399201" y="1660555"/>
            <a:ext cx="1035855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Pooling layer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9152-5E9F-4097-9515-E274A7E21F66}"/>
              </a:ext>
            </a:extLst>
          </p:cNvPr>
          <p:cNvSpPr txBox="1"/>
          <p:nvPr/>
        </p:nvSpPr>
        <p:spPr>
          <a:xfrm>
            <a:off x="10399201" y="1942803"/>
            <a:ext cx="1521411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Fully connected layer</a:t>
            </a:r>
            <a:endParaRPr lang="ko-KR" altLang="en-US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356D79-759C-2952-DD68-D00B8C3B2AF7}"/>
              </a:ext>
            </a:extLst>
          </p:cNvPr>
          <p:cNvSpPr txBox="1"/>
          <p:nvPr/>
        </p:nvSpPr>
        <p:spPr>
          <a:xfrm>
            <a:off x="37513" y="6069316"/>
            <a:ext cx="870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</a:rPr>
              <a:t>주의사항</a:t>
            </a:r>
            <a:r>
              <a:rPr lang="en-US" altLang="ko-KR" b="1" dirty="0">
                <a:solidFill>
                  <a:srgbClr val="FF0000"/>
                </a:solidFill>
              </a:rPr>
              <a:t>: Dense connection (torch.cat)</a:t>
            </a:r>
            <a:r>
              <a:rPr lang="ko-KR" altLang="en-US" b="1" dirty="0">
                <a:solidFill>
                  <a:srgbClr val="FF0000"/>
                </a:solidFill>
              </a:rPr>
              <a:t>은 </a:t>
            </a:r>
            <a:r>
              <a:rPr lang="en-US" altLang="ko-KR" b="1" dirty="0">
                <a:solidFill>
                  <a:srgbClr val="FF0000"/>
                </a:solidFill>
              </a:rPr>
              <a:t>width, height</a:t>
            </a:r>
            <a:r>
              <a:rPr lang="ko-KR" altLang="en-US" b="1" dirty="0">
                <a:solidFill>
                  <a:srgbClr val="FF0000"/>
                </a:solidFill>
              </a:rPr>
              <a:t>이 동일해야 적용 가능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4B3561-5D70-0FB5-F39E-2CAAABC2801E}"/>
              </a:ext>
            </a:extLst>
          </p:cNvPr>
          <p:cNvSpPr/>
          <p:nvPr/>
        </p:nvSpPr>
        <p:spPr>
          <a:xfrm>
            <a:off x="6748364" y="2383261"/>
            <a:ext cx="337533" cy="11257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</a:t>
            </a:r>
            <a:r>
              <a:rPr lang="en-US" altLang="ko-KR" sz="1200" b="1" dirty="0">
                <a:solidFill>
                  <a:srgbClr val="0000FF"/>
                </a:solidFill>
              </a:rPr>
              <a:t>99</a:t>
            </a:r>
            <a:r>
              <a:rPr lang="en-US" altLang="ko-KR" sz="1200" b="1" dirty="0">
                <a:solidFill>
                  <a:schemeClr val="tx1"/>
                </a:solidFill>
              </a:rPr>
              <a:t>]x128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7A4ABA9-B0D9-D635-622E-E2684E48EABD}"/>
              </a:ext>
            </a:extLst>
          </p:cNvPr>
          <p:cNvSpPr/>
          <p:nvPr/>
        </p:nvSpPr>
        <p:spPr>
          <a:xfrm>
            <a:off x="7145340" y="2383261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6B71B19-43C1-0E14-4E6A-BBC3C26435E9}"/>
              </a:ext>
            </a:extLst>
          </p:cNvPr>
          <p:cNvSpPr/>
          <p:nvPr/>
        </p:nvSpPr>
        <p:spPr>
          <a:xfrm>
            <a:off x="7542317" y="2383261"/>
            <a:ext cx="337533" cy="11257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[3x3x128]x256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CD30E6A-5EC9-6FA4-3AB3-EB955B60AC75}"/>
              </a:ext>
            </a:extLst>
          </p:cNvPr>
          <p:cNvSpPr/>
          <p:nvPr/>
        </p:nvSpPr>
        <p:spPr>
          <a:xfrm>
            <a:off x="7939293" y="2383261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46357E3-C494-D88B-D2AC-74C960AE1148}"/>
              </a:ext>
            </a:extLst>
          </p:cNvPr>
          <p:cNvSpPr/>
          <p:nvPr/>
        </p:nvSpPr>
        <p:spPr>
          <a:xfrm>
            <a:off x="8346550" y="2383261"/>
            <a:ext cx="337533" cy="112570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37C522-F5DB-52AB-54FD-64B068A78936}"/>
              </a:ext>
            </a:extLst>
          </p:cNvPr>
          <p:cNvSpPr/>
          <p:nvPr/>
        </p:nvSpPr>
        <p:spPr>
          <a:xfrm>
            <a:off x="8871384" y="2377053"/>
            <a:ext cx="337533" cy="1125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평탄화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D7BCB7E-A897-CFC2-DC23-86E948B878FE}"/>
              </a:ext>
            </a:extLst>
          </p:cNvPr>
          <p:cNvSpPr/>
          <p:nvPr/>
        </p:nvSpPr>
        <p:spPr>
          <a:xfrm>
            <a:off x="9268361" y="2377053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4096x512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7417056-8F0A-45C3-1D5E-6D8DE4A5F13B}"/>
              </a:ext>
            </a:extLst>
          </p:cNvPr>
          <p:cNvSpPr/>
          <p:nvPr/>
        </p:nvSpPr>
        <p:spPr>
          <a:xfrm>
            <a:off x="9665333" y="2377053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31A4B5C-13A2-604A-2D89-83F32011FD76}"/>
              </a:ext>
            </a:extLst>
          </p:cNvPr>
          <p:cNvSpPr/>
          <p:nvPr/>
        </p:nvSpPr>
        <p:spPr>
          <a:xfrm>
            <a:off x="10060578" y="2377053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512x256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2B1220-B356-F258-6A0E-D97046310E9E}"/>
              </a:ext>
            </a:extLst>
          </p:cNvPr>
          <p:cNvSpPr/>
          <p:nvPr/>
        </p:nvSpPr>
        <p:spPr>
          <a:xfrm>
            <a:off x="10455823" y="2377053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FF87AD4-622E-1229-5371-8FAB67CACCFE}"/>
              </a:ext>
            </a:extLst>
          </p:cNvPr>
          <p:cNvSpPr/>
          <p:nvPr/>
        </p:nvSpPr>
        <p:spPr>
          <a:xfrm>
            <a:off x="10851069" y="2377053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256x10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99E274B-DFBB-7A8F-9952-D320E21EA365}"/>
              </a:ext>
            </a:extLst>
          </p:cNvPr>
          <p:cNvCxnSpPr>
            <a:cxnSpLocks/>
            <a:stCxn id="124" idx="3"/>
            <a:endCxn id="135" idx="2"/>
          </p:cNvCxnSpPr>
          <p:nvPr/>
        </p:nvCxnSpPr>
        <p:spPr>
          <a:xfrm>
            <a:off x="2951112" y="2949979"/>
            <a:ext cx="180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B146EF-E899-3F2B-544B-578796D0D0C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11188601" y="2939907"/>
            <a:ext cx="2288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그림 119" descr="나무, 잔디, 실외, 운송이(가) 표시된 사진&#10;&#10;자동 생성된 설명">
            <a:extLst>
              <a:ext uri="{FF2B5EF4-FFF2-40B4-BE49-F238E27FC236}">
                <a16:creationId xmlns:a16="http://schemas.microsoft.com/office/drawing/2014/main" id="{E4C22C04-3B84-A846-0FEC-180BF7523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" y="2623373"/>
            <a:ext cx="642668" cy="653210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D97D4E1-DE03-4758-2432-5A3F3C4E19D5}"/>
              </a:ext>
            </a:extLst>
          </p:cNvPr>
          <p:cNvSpPr/>
          <p:nvPr/>
        </p:nvSpPr>
        <p:spPr>
          <a:xfrm>
            <a:off x="1436996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[3x3x3]x16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4E01F3A-7D9B-A902-4CE8-3CAAB475BCFA}"/>
              </a:ext>
            </a:extLst>
          </p:cNvPr>
          <p:cNvSpPr/>
          <p:nvPr/>
        </p:nvSpPr>
        <p:spPr>
          <a:xfrm>
            <a:off x="1830246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58D8A81-7C3A-CD84-A6C1-3097D086CCE4}"/>
              </a:ext>
            </a:extLst>
          </p:cNvPr>
          <p:cNvSpPr/>
          <p:nvPr/>
        </p:nvSpPr>
        <p:spPr>
          <a:xfrm>
            <a:off x="2223497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[3x3x16]x32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7B2FE08-5918-3496-51BD-1B845FAAF977}"/>
              </a:ext>
            </a:extLst>
          </p:cNvPr>
          <p:cNvSpPr/>
          <p:nvPr/>
        </p:nvSpPr>
        <p:spPr>
          <a:xfrm>
            <a:off x="2616748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B57EE76-457F-D307-2410-7959801C42EF}"/>
              </a:ext>
            </a:extLst>
          </p:cNvPr>
          <p:cNvSpPr/>
          <p:nvPr/>
        </p:nvSpPr>
        <p:spPr>
          <a:xfrm>
            <a:off x="3511088" y="2383261"/>
            <a:ext cx="334364" cy="113343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395C0B8-536A-69CA-05A0-5C9DDB0709BC}"/>
              </a:ext>
            </a:extLst>
          </p:cNvPr>
          <p:cNvSpPr/>
          <p:nvPr/>
        </p:nvSpPr>
        <p:spPr>
          <a:xfrm>
            <a:off x="4104600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</a:t>
            </a:r>
            <a:r>
              <a:rPr lang="en-US" altLang="ko-KR" sz="1200" b="1" dirty="0">
                <a:solidFill>
                  <a:srgbClr val="0000FF"/>
                </a:solidFill>
              </a:rPr>
              <a:t>35</a:t>
            </a:r>
            <a:r>
              <a:rPr lang="en-US" altLang="ko-KR" sz="1200" b="1" dirty="0">
                <a:solidFill>
                  <a:schemeClr val="tx1"/>
                </a:solidFill>
              </a:rPr>
              <a:t>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0D22FB9-BFBF-F140-5ECF-8A28322F9903}"/>
              </a:ext>
            </a:extLst>
          </p:cNvPr>
          <p:cNvSpPr/>
          <p:nvPr/>
        </p:nvSpPr>
        <p:spPr>
          <a:xfrm>
            <a:off x="4497851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253967A-E4AE-97DF-FEEE-1615D774D85F}"/>
              </a:ext>
            </a:extLst>
          </p:cNvPr>
          <p:cNvSpPr/>
          <p:nvPr/>
        </p:nvSpPr>
        <p:spPr>
          <a:xfrm>
            <a:off x="4891100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[3x3x32]x64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4FB7926-76AF-269B-06A0-4EA35519CFE7}"/>
              </a:ext>
            </a:extLst>
          </p:cNvPr>
          <p:cNvSpPr/>
          <p:nvPr/>
        </p:nvSpPr>
        <p:spPr>
          <a:xfrm>
            <a:off x="5284351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02AB9F-87C7-D34E-34AC-9C8444AC459E}"/>
              </a:ext>
            </a:extLst>
          </p:cNvPr>
          <p:cNvSpPr/>
          <p:nvPr/>
        </p:nvSpPr>
        <p:spPr>
          <a:xfrm>
            <a:off x="6171665" y="2384192"/>
            <a:ext cx="334364" cy="113343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4560D2-479A-CB51-EF8F-A0707716FF3C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978159" y="2949979"/>
            <a:ext cx="4588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EE089672-5228-F792-F490-4E2A58DB17ED}"/>
              </a:ext>
            </a:extLst>
          </p:cNvPr>
          <p:cNvSpPr txBox="1"/>
          <p:nvPr/>
        </p:nvSpPr>
        <p:spPr>
          <a:xfrm>
            <a:off x="192531" y="2280333"/>
            <a:ext cx="928592" cy="3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32x32x3</a:t>
            </a:r>
            <a:endParaRPr lang="ko-KR" altLang="en-US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AA86155-B0E9-86F0-32CE-17C211D336B7}"/>
              </a:ext>
            </a:extLst>
          </p:cNvPr>
          <p:cNvCxnSpPr>
            <a:cxnSpLocks/>
            <a:stCxn id="125" idx="3"/>
            <a:endCxn id="126" idx="1"/>
          </p:cNvCxnSpPr>
          <p:nvPr/>
        </p:nvCxnSpPr>
        <p:spPr>
          <a:xfrm>
            <a:off x="3845452" y="2949979"/>
            <a:ext cx="2591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8FD8B8A-FB3B-7D30-1E06-8D75A243FF3C}"/>
              </a:ext>
            </a:extLst>
          </p:cNvPr>
          <p:cNvCxnSpPr>
            <a:cxnSpLocks/>
            <a:stCxn id="130" idx="3"/>
            <a:endCxn id="107" idx="1"/>
          </p:cNvCxnSpPr>
          <p:nvPr/>
        </p:nvCxnSpPr>
        <p:spPr>
          <a:xfrm flipV="1">
            <a:off x="6506029" y="2946115"/>
            <a:ext cx="242335" cy="47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82456084-A601-18FD-AAFD-91FAE4888A63}"/>
              </a:ext>
            </a:extLst>
          </p:cNvPr>
          <p:cNvSpPr/>
          <p:nvPr/>
        </p:nvSpPr>
        <p:spPr>
          <a:xfrm>
            <a:off x="3131698" y="2847695"/>
            <a:ext cx="204567" cy="204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E6CE7B7F-4899-61DD-9167-27273BC945F5}"/>
              </a:ext>
            </a:extLst>
          </p:cNvPr>
          <p:cNvCxnSpPr>
            <a:cxnSpLocks/>
            <a:stCxn id="135" idx="6"/>
            <a:endCxn id="125" idx="1"/>
          </p:cNvCxnSpPr>
          <p:nvPr/>
        </p:nvCxnSpPr>
        <p:spPr>
          <a:xfrm>
            <a:off x="3336265" y="2949979"/>
            <a:ext cx="1748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E98B3675-3A5A-9091-5CC7-03A01446559F}"/>
              </a:ext>
            </a:extLst>
          </p:cNvPr>
          <p:cNvSpPr/>
          <p:nvPr/>
        </p:nvSpPr>
        <p:spPr>
          <a:xfrm>
            <a:off x="5788966" y="2847695"/>
            <a:ext cx="204567" cy="204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504F1466-C6DF-78A2-C64A-D18BC2472523}"/>
              </a:ext>
            </a:extLst>
          </p:cNvPr>
          <p:cNvCxnSpPr>
            <a:cxnSpLocks/>
          </p:cNvCxnSpPr>
          <p:nvPr/>
        </p:nvCxnSpPr>
        <p:spPr>
          <a:xfrm>
            <a:off x="5618715" y="2949979"/>
            <a:ext cx="180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800470CF-56AB-E621-E290-4C9804DF7A39}"/>
              </a:ext>
            </a:extLst>
          </p:cNvPr>
          <p:cNvCxnSpPr>
            <a:cxnSpLocks/>
          </p:cNvCxnSpPr>
          <p:nvPr/>
        </p:nvCxnSpPr>
        <p:spPr>
          <a:xfrm>
            <a:off x="5993853" y="2949979"/>
            <a:ext cx="180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3313B404-1B58-50EA-FF24-03EC73291550}"/>
              </a:ext>
            </a:extLst>
          </p:cNvPr>
          <p:cNvCxnSpPr>
            <a:cxnSpLocks/>
          </p:cNvCxnSpPr>
          <p:nvPr/>
        </p:nvCxnSpPr>
        <p:spPr>
          <a:xfrm>
            <a:off x="8684083" y="2949979"/>
            <a:ext cx="180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B3869FFF-8456-7123-E0B1-45DDE1912D55}"/>
              </a:ext>
            </a:extLst>
          </p:cNvPr>
          <p:cNvCxnSpPr>
            <a:cxnSpLocks/>
            <a:endCxn id="135" idx="4"/>
          </p:cNvCxnSpPr>
          <p:nvPr/>
        </p:nvCxnSpPr>
        <p:spPr>
          <a:xfrm>
            <a:off x="1193212" y="2959551"/>
            <a:ext cx="2040770" cy="92711"/>
          </a:xfrm>
          <a:prstGeom prst="bentConnector4">
            <a:avLst>
              <a:gd name="adj1" fmla="val 390"/>
              <a:gd name="adj2" fmla="val 123802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847943FD-4D10-6247-C602-B37ECD7564A5}"/>
              </a:ext>
            </a:extLst>
          </p:cNvPr>
          <p:cNvCxnSpPr>
            <a:cxnSpLocks/>
            <a:endCxn id="138" idx="4"/>
          </p:cNvCxnSpPr>
          <p:nvPr/>
        </p:nvCxnSpPr>
        <p:spPr>
          <a:xfrm>
            <a:off x="3941883" y="2959550"/>
            <a:ext cx="1949367" cy="92712"/>
          </a:xfrm>
          <a:prstGeom prst="bentConnector4">
            <a:avLst>
              <a:gd name="adj1" fmla="val 468"/>
              <a:gd name="adj2" fmla="val 121272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D52670E6-C27C-01FC-4839-08A64D42058C}"/>
              </a:ext>
            </a:extLst>
          </p:cNvPr>
          <p:cNvSpPr txBox="1"/>
          <p:nvPr/>
        </p:nvSpPr>
        <p:spPr>
          <a:xfrm>
            <a:off x="1640858" y="4063603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32x32x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5D79598-D916-28E3-00B8-850EA178EAAA}"/>
              </a:ext>
            </a:extLst>
          </p:cNvPr>
          <p:cNvSpPr txBox="1"/>
          <p:nvPr/>
        </p:nvSpPr>
        <p:spPr>
          <a:xfrm>
            <a:off x="4298629" y="4063603"/>
            <a:ext cx="118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16x16x</a:t>
            </a:r>
            <a:r>
              <a:rPr lang="en-US" altLang="ko-KR" dirty="0">
                <a:solidFill>
                  <a:srgbClr val="FF0000"/>
                </a:solidFill>
              </a:rPr>
              <a:t>35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7" name="화살표: 아래쪽 166">
            <a:extLst>
              <a:ext uri="{FF2B5EF4-FFF2-40B4-BE49-F238E27FC236}">
                <a16:creationId xmlns:a16="http://schemas.microsoft.com/office/drawing/2014/main" id="{55790D70-959B-2EB3-41A8-E7A9A424AE28}"/>
              </a:ext>
            </a:extLst>
          </p:cNvPr>
          <p:cNvSpPr/>
          <p:nvPr/>
        </p:nvSpPr>
        <p:spPr>
          <a:xfrm rot="10800000">
            <a:off x="3336265" y="3675680"/>
            <a:ext cx="174823" cy="11334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화살표: 아래쪽 167">
            <a:extLst>
              <a:ext uri="{FF2B5EF4-FFF2-40B4-BE49-F238E27FC236}">
                <a16:creationId xmlns:a16="http://schemas.microsoft.com/office/drawing/2014/main" id="{D268D0B4-5B6C-3A5E-54D9-FAEDD6F50943}"/>
              </a:ext>
            </a:extLst>
          </p:cNvPr>
          <p:cNvSpPr/>
          <p:nvPr/>
        </p:nvSpPr>
        <p:spPr>
          <a:xfrm rot="10800000">
            <a:off x="6012223" y="3644406"/>
            <a:ext cx="174823" cy="11334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B185824-1F5A-1682-6D95-5219C3563414}"/>
              </a:ext>
            </a:extLst>
          </p:cNvPr>
          <p:cNvSpPr txBox="1"/>
          <p:nvPr/>
        </p:nvSpPr>
        <p:spPr>
          <a:xfrm>
            <a:off x="2327815" y="4869578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/>
              <a:t>Concat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이후 출력크기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 </a:t>
            </a:r>
            <a:r>
              <a:rPr lang="en-US" altLang="ko-KR" sz="1400" b="1" dirty="0"/>
              <a:t>32x32</a:t>
            </a:r>
            <a:r>
              <a:rPr lang="en-US" altLang="ko-KR" sz="1400" b="1" dirty="0">
                <a:solidFill>
                  <a:srgbClr val="0000FF"/>
                </a:solidFill>
              </a:rPr>
              <a:t>x35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BE6932C-7746-50D9-CFF1-5718EBDBDD22}"/>
              </a:ext>
            </a:extLst>
          </p:cNvPr>
          <p:cNvSpPr txBox="1"/>
          <p:nvPr/>
        </p:nvSpPr>
        <p:spPr>
          <a:xfrm>
            <a:off x="5087550" y="4869578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/>
              <a:t>Concat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이후 출력크기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 </a:t>
            </a:r>
            <a:r>
              <a:rPr lang="en-US" altLang="ko-KR" sz="1400" b="1" dirty="0"/>
              <a:t>16x16</a:t>
            </a:r>
            <a:r>
              <a:rPr lang="en-US" altLang="ko-KR" sz="1400" b="1" dirty="0">
                <a:solidFill>
                  <a:srgbClr val="0000FF"/>
                </a:solidFill>
              </a:rPr>
              <a:t>x99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273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F19168-C977-F5C1-9795-778AF9BA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63" y="2001521"/>
            <a:ext cx="7475674" cy="2854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E79C74-4927-DBB5-CAC4-DA9241AF1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20" y="4977738"/>
            <a:ext cx="8812967" cy="17607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Dense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7673896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</a:t>
            </a:r>
            <a:r>
              <a:rPr lang="ko-KR" altLang="en-US" b="1" dirty="0"/>
              <a:t>추가 실험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Feature map</a:t>
            </a:r>
            <a:r>
              <a:rPr lang="ko-KR" altLang="en-US" sz="1600" dirty="0"/>
              <a:t> </a:t>
            </a:r>
            <a:r>
              <a:rPr lang="en-US" altLang="ko-KR" sz="1600" dirty="0"/>
              <a:t>channel</a:t>
            </a:r>
            <a:r>
              <a:rPr lang="ko-KR" altLang="en-US" sz="1600" dirty="0"/>
              <a:t> 증가로 인한 </a:t>
            </a:r>
            <a:r>
              <a:rPr lang="en-US" altLang="ko-KR" sz="1600" dirty="0"/>
              <a:t>convolution layer</a:t>
            </a:r>
            <a:r>
              <a:rPr lang="ko-KR" altLang="en-US" sz="1600" dirty="0"/>
              <a:t>의 </a:t>
            </a:r>
            <a:r>
              <a:rPr lang="en-US" altLang="ko-KR" sz="1600" dirty="0">
                <a:solidFill>
                  <a:srgbClr val="0000FF"/>
                </a:solidFill>
              </a:rPr>
              <a:t>Input channels </a:t>
            </a:r>
            <a:r>
              <a:rPr lang="ko-KR" altLang="en-US" sz="1600" dirty="0">
                <a:solidFill>
                  <a:srgbClr val="0000FF"/>
                </a:solidFill>
              </a:rPr>
              <a:t>변경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8E88F0A-2A48-E030-734F-952FC7AB0BEB}"/>
              </a:ext>
            </a:extLst>
          </p:cNvPr>
          <p:cNvSpPr/>
          <p:nvPr/>
        </p:nvSpPr>
        <p:spPr>
          <a:xfrm>
            <a:off x="3795836" y="3792507"/>
            <a:ext cx="5866324" cy="208251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9879C8D-6181-D941-3B15-F532A8E99758}"/>
              </a:ext>
            </a:extLst>
          </p:cNvPr>
          <p:cNvSpPr/>
          <p:nvPr/>
        </p:nvSpPr>
        <p:spPr>
          <a:xfrm>
            <a:off x="3795836" y="4414520"/>
            <a:ext cx="5932364" cy="2082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D78EB93-FE52-433B-1C1A-D8FD790AB445}"/>
              </a:ext>
            </a:extLst>
          </p:cNvPr>
          <p:cNvSpPr/>
          <p:nvPr/>
        </p:nvSpPr>
        <p:spPr>
          <a:xfrm>
            <a:off x="4396154" y="4977740"/>
            <a:ext cx="433753" cy="1129984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D5B1B10-7F1C-FCF6-3681-720FF6A59753}"/>
              </a:ext>
            </a:extLst>
          </p:cNvPr>
          <p:cNvSpPr/>
          <p:nvPr/>
        </p:nvSpPr>
        <p:spPr>
          <a:xfrm>
            <a:off x="6430107" y="4977740"/>
            <a:ext cx="433753" cy="1129984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573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168E9A0-4133-7E31-5D30-29144209D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7" y="2039095"/>
            <a:ext cx="4430570" cy="45790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469918-4C9A-4A3E-E3F2-B6B281EB3E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842"/>
          <a:stretch/>
        </p:blipFill>
        <p:spPr>
          <a:xfrm>
            <a:off x="5679922" y="2183198"/>
            <a:ext cx="6146318" cy="16123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Dense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6697667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</a:t>
            </a:r>
            <a:r>
              <a:rPr lang="ko-KR" altLang="en-US" b="1" dirty="0"/>
              <a:t>추가 실험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Dense connection </a:t>
            </a:r>
            <a:r>
              <a:rPr lang="ko-KR" altLang="en-US" sz="1600" dirty="0"/>
              <a:t>코드 추가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0000FF"/>
                </a:solidFill>
              </a:rPr>
              <a:t>torch.cat([feat1, feat2, …], dim=1)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D78EB93-FE52-433B-1C1A-D8FD790AB445}"/>
              </a:ext>
            </a:extLst>
          </p:cNvPr>
          <p:cNvSpPr/>
          <p:nvPr/>
        </p:nvSpPr>
        <p:spPr>
          <a:xfrm>
            <a:off x="7744268" y="2409092"/>
            <a:ext cx="289557" cy="58029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D5B1B10-7F1C-FCF6-3681-720FF6A59753}"/>
              </a:ext>
            </a:extLst>
          </p:cNvPr>
          <p:cNvSpPr/>
          <p:nvPr/>
        </p:nvSpPr>
        <p:spPr>
          <a:xfrm>
            <a:off x="9631681" y="2409092"/>
            <a:ext cx="289557" cy="508249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468293-0472-0234-9B1D-67051218DD19}"/>
              </a:ext>
            </a:extLst>
          </p:cNvPr>
          <p:cNvSpPr/>
          <p:nvPr/>
        </p:nvSpPr>
        <p:spPr>
          <a:xfrm>
            <a:off x="910169" y="5065562"/>
            <a:ext cx="3377351" cy="24303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A972C-515B-1D71-78FC-4B70E1A22C27}"/>
              </a:ext>
            </a:extLst>
          </p:cNvPr>
          <p:cNvSpPr txBox="1"/>
          <p:nvPr/>
        </p:nvSpPr>
        <p:spPr>
          <a:xfrm>
            <a:off x="5984812" y="3868616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out1 = torch.cat([feat1, feat2, …], dim=1)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6606CCB-2601-69D0-D8ED-E768F4D4ED97}"/>
              </a:ext>
            </a:extLst>
          </p:cNvPr>
          <p:cNvSpPr/>
          <p:nvPr/>
        </p:nvSpPr>
        <p:spPr>
          <a:xfrm>
            <a:off x="9431997" y="3868616"/>
            <a:ext cx="797169" cy="3751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CB871D3-9725-DDB3-49F6-04FE5BA980B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830582" y="4243754"/>
            <a:ext cx="0" cy="4454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937859-211F-6278-3EBD-9F589D6C3F07}"/>
              </a:ext>
            </a:extLst>
          </p:cNvPr>
          <p:cNvSpPr txBox="1"/>
          <p:nvPr/>
        </p:nvSpPr>
        <p:spPr>
          <a:xfrm>
            <a:off x="5849667" y="4800600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Feature map </a:t>
            </a:r>
            <a:r>
              <a:rPr lang="ko-KR" altLang="en-US" dirty="0"/>
              <a:t>형상</a:t>
            </a:r>
            <a:r>
              <a:rPr lang="en-US" altLang="ko-KR" dirty="0"/>
              <a:t>: (</a:t>
            </a:r>
            <a:r>
              <a:rPr lang="en-US" altLang="ko-KR" dirty="0" err="1"/>
              <a:t>Batch_size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Channel</a:t>
            </a:r>
            <a:r>
              <a:rPr lang="en-US" altLang="ko-KR" dirty="0"/>
              <a:t>, Width, Height)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DDCB5A-A6DA-2E78-0C13-5995537E47DB}"/>
              </a:ext>
            </a:extLst>
          </p:cNvPr>
          <p:cNvSpPr txBox="1"/>
          <p:nvPr/>
        </p:nvSpPr>
        <p:spPr>
          <a:xfrm>
            <a:off x="7284404" y="5169987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dim:          0                1            2         3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3F019E8-4443-5F5B-EC8B-0846AE4E1E24}"/>
              </a:ext>
            </a:extLst>
          </p:cNvPr>
          <p:cNvSpPr/>
          <p:nvPr/>
        </p:nvSpPr>
        <p:spPr>
          <a:xfrm>
            <a:off x="5849667" y="4806405"/>
            <a:ext cx="5929828" cy="814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3D6139-1033-9F01-D1EB-155EA4E27118}"/>
              </a:ext>
            </a:extLst>
          </p:cNvPr>
          <p:cNvSpPr/>
          <p:nvPr/>
        </p:nvSpPr>
        <p:spPr>
          <a:xfrm>
            <a:off x="910169" y="3552536"/>
            <a:ext cx="3377351" cy="243038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26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딥러닝 주요모델 구성요소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0" y="1076899"/>
            <a:ext cx="4442242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Skip connection (</a:t>
            </a: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ResNet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, 2015)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Dense connection 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DenseNet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2017)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Channel attention (</a:t>
            </a: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SENet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, 2017)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A002F9-D0A0-89EC-C78A-8978498FD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54" y="3894661"/>
            <a:ext cx="3496378" cy="17984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47A667-29D2-7657-E5A1-EA7837444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77" y="3349539"/>
            <a:ext cx="3286389" cy="26782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4B94E9-2684-59BC-4806-BF9A8AC1B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4" t="12451"/>
          <a:stretch/>
        </p:blipFill>
        <p:spPr>
          <a:xfrm>
            <a:off x="7502769" y="3598216"/>
            <a:ext cx="4538845" cy="218288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01A75F-5A49-FB84-6CFB-E641DAEA584C}"/>
              </a:ext>
            </a:extLst>
          </p:cNvPr>
          <p:cNvCxnSpPr/>
          <p:nvPr/>
        </p:nvCxnSpPr>
        <p:spPr>
          <a:xfrm>
            <a:off x="4097215" y="3030415"/>
            <a:ext cx="0" cy="340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54506-8D1F-2509-EDD4-AB206F2883F4}"/>
              </a:ext>
            </a:extLst>
          </p:cNvPr>
          <p:cNvCxnSpPr/>
          <p:nvPr/>
        </p:nvCxnSpPr>
        <p:spPr>
          <a:xfrm>
            <a:off x="7440266" y="3030415"/>
            <a:ext cx="0" cy="340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B4C102-DEF8-8AD5-BB98-F0F1954B5F25}"/>
              </a:ext>
            </a:extLst>
          </p:cNvPr>
          <p:cNvSpPr txBox="1"/>
          <p:nvPr/>
        </p:nvSpPr>
        <p:spPr>
          <a:xfrm>
            <a:off x="203927" y="306520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Skip connection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4CDD5-D130-3BF6-9194-229BCCE98F30}"/>
              </a:ext>
            </a:extLst>
          </p:cNvPr>
          <p:cNvSpPr txBox="1"/>
          <p:nvPr/>
        </p:nvSpPr>
        <p:spPr>
          <a:xfrm>
            <a:off x="4091375" y="3065208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Dense connection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78AFB-39BC-6F7A-7534-D11083876E29}"/>
              </a:ext>
            </a:extLst>
          </p:cNvPr>
          <p:cNvSpPr txBox="1"/>
          <p:nvPr/>
        </p:nvSpPr>
        <p:spPr>
          <a:xfrm>
            <a:off x="7440266" y="3065208"/>
            <a:ext cx="198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Channel attention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6124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81C86D2-06D3-DB85-C9CC-621888E6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41" y="3882388"/>
            <a:ext cx="4832838" cy="228392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9C0827-7A55-8FA8-5D0E-235B3E1EC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814" y="2049509"/>
            <a:ext cx="2628337" cy="37850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F6DF2C-2D14-D6DC-0CC5-4C615C645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041" y="1242736"/>
            <a:ext cx="4874713" cy="23159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Dense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564070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Dense connection </a:t>
            </a:r>
            <a:r>
              <a:rPr lang="ko-KR" altLang="en-US" b="1" dirty="0"/>
              <a:t>추가 실험 결과 확인</a:t>
            </a: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BEFCB561-2987-A2BA-50E2-8180310BBCEE}"/>
              </a:ext>
            </a:extLst>
          </p:cNvPr>
          <p:cNvSpPr/>
          <p:nvPr/>
        </p:nvSpPr>
        <p:spPr>
          <a:xfrm rot="5400000">
            <a:off x="8839191" y="3549161"/>
            <a:ext cx="354046" cy="322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6BB8BA7-1C5E-B114-091D-49F6031AFB59}"/>
              </a:ext>
            </a:extLst>
          </p:cNvPr>
          <p:cNvSpPr/>
          <p:nvPr/>
        </p:nvSpPr>
        <p:spPr>
          <a:xfrm>
            <a:off x="6667362" y="3328403"/>
            <a:ext cx="1942827" cy="23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505855E-0CE9-07C2-C78C-F378C770B055}"/>
              </a:ext>
            </a:extLst>
          </p:cNvPr>
          <p:cNvSpPr/>
          <p:nvPr/>
        </p:nvSpPr>
        <p:spPr>
          <a:xfrm>
            <a:off x="6667363" y="5957488"/>
            <a:ext cx="1919992" cy="22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36719B-4835-CDD7-186A-473D997976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220"/>
          <a:stretch/>
        </p:blipFill>
        <p:spPr>
          <a:xfrm>
            <a:off x="134631" y="2121214"/>
            <a:ext cx="2867770" cy="3641638"/>
          </a:xfrm>
          <a:prstGeom prst="rect">
            <a:avLst/>
          </a:prstGeom>
        </p:spPr>
      </p:pic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0E9A8A01-ED5C-4424-F44C-2957A76C647B}"/>
              </a:ext>
            </a:extLst>
          </p:cNvPr>
          <p:cNvSpPr/>
          <p:nvPr/>
        </p:nvSpPr>
        <p:spPr>
          <a:xfrm>
            <a:off x="2924966" y="3842619"/>
            <a:ext cx="354046" cy="322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96AAA88-75E0-26D1-2D1A-69E7D583AC7A}"/>
              </a:ext>
            </a:extLst>
          </p:cNvPr>
          <p:cNvSpPr/>
          <p:nvPr/>
        </p:nvSpPr>
        <p:spPr>
          <a:xfrm>
            <a:off x="231041" y="5529337"/>
            <a:ext cx="2693925" cy="23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7D68CB-108B-3293-7CC1-08A28FFC6A3C}"/>
              </a:ext>
            </a:extLst>
          </p:cNvPr>
          <p:cNvSpPr txBox="1"/>
          <p:nvPr/>
        </p:nvSpPr>
        <p:spPr>
          <a:xfrm>
            <a:off x="2246884" y="6108586"/>
            <a:ext cx="153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 결과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7E3F64F-3435-721B-AAFE-7F1FBBE388EB}"/>
              </a:ext>
            </a:extLst>
          </p:cNvPr>
          <p:cNvSpPr txBox="1"/>
          <p:nvPr/>
        </p:nvSpPr>
        <p:spPr>
          <a:xfrm>
            <a:off x="8409697" y="6179706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</a:t>
            </a:r>
            <a:r>
              <a:rPr lang="ko-KR" altLang="en-US" dirty="0"/>
              <a:t>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E807C-B329-9FBB-9F5C-A7D38E092BC0}"/>
              </a:ext>
            </a:extLst>
          </p:cNvPr>
          <p:cNvSpPr/>
          <p:nvPr/>
        </p:nvSpPr>
        <p:spPr>
          <a:xfrm>
            <a:off x="3323815" y="5333202"/>
            <a:ext cx="2527358" cy="23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1F5A0C-7024-671E-9261-CF027463319B}"/>
              </a:ext>
            </a:extLst>
          </p:cNvPr>
          <p:cNvCxnSpPr>
            <a:cxnSpLocks/>
          </p:cNvCxnSpPr>
          <p:nvPr/>
        </p:nvCxnSpPr>
        <p:spPr>
          <a:xfrm>
            <a:off x="6096000" y="1290138"/>
            <a:ext cx="0" cy="519447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2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딥러닝 주요모델 구성요소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0" y="1076899"/>
            <a:ext cx="4442242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Skip connection (</a:t>
            </a:r>
            <a:r>
              <a:rPr lang="en-US" altLang="ko-KR" b="1" dirty="0" err="1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ResNet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, 2015)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Dense connection 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DenseNet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2017)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latin typeface="Arial"/>
                <a:ea typeface="맑은 고딕"/>
              </a:rPr>
              <a:t>Channel attention (</a:t>
            </a:r>
            <a:r>
              <a:rPr lang="en-US" altLang="ko-KR" b="1" dirty="0" err="1">
                <a:latin typeface="Arial"/>
                <a:ea typeface="맑은 고딕"/>
              </a:rPr>
              <a:t>SENet</a:t>
            </a:r>
            <a:r>
              <a:rPr lang="en-US" altLang="ko-KR" b="1" dirty="0">
                <a:latin typeface="Arial"/>
                <a:ea typeface="맑은 고딕"/>
              </a:rPr>
              <a:t>, 2018)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A002F9-D0A0-89EC-C78A-8978498FD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7" y="3894661"/>
            <a:ext cx="3496378" cy="17984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47A667-29D2-7657-E5A1-EA7837444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77" y="3349539"/>
            <a:ext cx="3286389" cy="26782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4B94E9-2684-59BC-4806-BF9A8AC1B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4" t="12451"/>
          <a:stretch/>
        </p:blipFill>
        <p:spPr>
          <a:xfrm>
            <a:off x="7502769" y="3598216"/>
            <a:ext cx="4538845" cy="218288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01A75F-5A49-FB84-6CFB-E641DAEA584C}"/>
              </a:ext>
            </a:extLst>
          </p:cNvPr>
          <p:cNvCxnSpPr/>
          <p:nvPr/>
        </p:nvCxnSpPr>
        <p:spPr>
          <a:xfrm>
            <a:off x="4097215" y="3030415"/>
            <a:ext cx="0" cy="340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54506-8D1F-2509-EDD4-AB206F2883F4}"/>
              </a:ext>
            </a:extLst>
          </p:cNvPr>
          <p:cNvCxnSpPr/>
          <p:nvPr/>
        </p:nvCxnSpPr>
        <p:spPr>
          <a:xfrm>
            <a:off x="7440266" y="3030415"/>
            <a:ext cx="0" cy="340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B4C102-DEF8-8AD5-BB98-F0F1954B5F25}"/>
              </a:ext>
            </a:extLst>
          </p:cNvPr>
          <p:cNvSpPr txBox="1"/>
          <p:nvPr/>
        </p:nvSpPr>
        <p:spPr>
          <a:xfrm>
            <a:off x="0" y="306520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Skip connection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4CDD5-D130-3BF6-9194-229BCCE98F30}"/>
              </a:ext>
            </a:extLst>
          </p:cNvPr>
          <p:cNvSpPr txBox="1"/>
          <p:nvPr/>
        </p:nvSpPr>
        <p:spPr>
          <a:xfrm>
            <a:off x="4091375" y="3065208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Dense connection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78AFB-39BC-6F7A-7534-D11083876E29}"/>
              </a:ext>
            </a:extLst>
          </p:cNvPr>
          <p:cNvSpPr txBox="1"/>
          <p:nvPr/>
        </p:nvSpPr>
        <p:spPr>
          <a:xfrm>
            <a:off x="7440266" y="3065208"/>
            <a:ext cx="198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Channel attention</a:t>
            </a:r>
            <a:endParaRPr lang="ko-KR" altLang="en-US" sz="1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0EF8BA-A32B-1226-3959-88228264AAA0}"/>
              </a:ext>
            </a:extLst>
          </p:cNvPr>
          <p:cNvSpPr/>
          <p:nvPr/>
        </p:nvSpPr>
        <p:spPr>
          <a:xfrm>
            <a:off x="-1" y="2883876"/>
            <a:ext cx="7440265" cy="3645877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2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F6C1BE-668A-F2E6-3424-37187AFDE250}"/>
              </a:ext>
            </a:extLst>
          </p:cNvPr>
          <p:cNvSpPr/>
          <p:nvPr/>
        </p:nvSpPr>
        <p:spPr>
          <a:xfrm>
            <a:off x="2493911" y="3987759"/>
            <a:ext cx="6759872" cy="23386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Channel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055341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(CA) </a:t>
            </a:r>
            <a:r>
              <a:rPr lang="ko-KR" altLang="en-US" b="1" dirty="0"/>
              <a:t>추가 실험</a:t>
            </a:r>
            <a:endParaRPr lang="ko-KR" altLang="en-US" b="1" dirty="0">
              <a:solidFill>
                <a:srgbClr val="0032F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182B86-5944-437F-8655-C0B9D48A2019}"/>
              </a:ext>
            </a:extLst>
          </p:cNvPr>
          <p:cNvSpPr/>
          <p:nvPr/>
        </p:nvSpPr>
        <p:spPr>
          <a:xfrm>
            <a:off x="9882717" y="1188174"/>
            <a:ext cx="516484" cy="19530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365D7D-D20F-4898-A4A6-7D2E768DDE6E}"/>
              </a:ext>
            </a:extLst>
          </p:cNvPr>
          <p:cNvSpPr/>
          <p:nvPr/>
        </p:nvSpPr>
        <p:spPr>
          <a:xfrm>
            <a:off x="9882717" y="1452534"/>
            <a:ext cx="516484" cy="1953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CCCC4E-B183-4C0D-B2D0-808B7195948E}"/>
              </a:ext>
            </a:extLst>
          </p:cNvPr>
          <p:cNvSpPr/>
          <p:nvPr/>
        </p:nvSpPr>
        <p:spPr>
          <a:xfrm>
            <a:off x="9882717" y="1716894"/>
            <a:ext cx="516484" cy="19530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CB7E40-D103-40B6-94B9-412B66EDEDD0}"/>
              </a:ext>
            </a:extLst>
          </p:cNvPr>
          <p:cNvSpPr/>
          <p:nvPr/>
        </p:nvSpPr>
        <p:spPr>
          <a:xfrm>
            <a:off x="9882717" y="1981253"/>
            <a:ext cx="516484" cy="1953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406B56-026B-40A5-90A3-B7468C403636}"/>
              </a:ext>
            </a:extLst>
          </p:cNvPr>
          <p:cNvSpPr txBox="1"/>
          <p:nvPr/>
        </p:nvSpPr>
        <p:spPr>
          <a:xfrm>
            <a:off x="10399201" y="1133448"/>
            <a:ext cx="1309428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Convolution layer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06C20-F8A5-4F31-BC0D-28813C6D9E7F}"/>
              </a:ext>
            </a:extLst>
          </p:cNvPr>
          <p:cNvSpPr txBox="1"/>
          <p:nvPr/>
        </p:nvSpPr>
        <p:spPr>
          <a:xfrm>
            <a:off x="10399201" y="1409574"/>
            <a:ext cx="1398232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Activation function</a:t>
            </a:r>
            <a:endParaRPr lang="ko-KR" altLang="en-US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436E9-E2B2-4CA3-849D-C5BBA862B07E}"/>
              </a:ext>
            </a:extLst>
          </p:cNvPr>
          <p:cNvSpPr txBox="1"/>
          <p:nvPr/>
        </p:nvSpPr>
        <p:spPr>
          <a:xfrm>
            <a:off x="10399201" y="1660555"/>
            <a:ext cx="1035855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Pooling layer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9152-5E9F-4097-9515-E274A7E21F66}"/>
              </a:ext>
            </a:extLst>
          </p:cNvPr>
          <p:cNvSpPr txBox="1"/>
          <p:nvPr/>
        </p:nvSpPr>
        <p:spPr>
          <a:xfrm>
            <a:off x="10399201" y="1942803"/>
            <a:ext cx="1521411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Fully connected layer</a:t>
            </a:r>
            <a:endParaRPr lang="ko-KR" altLang="en-US" sz="11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DD3C4FC-78AE-8980-00FD-AEC5A2FB42DE}"/>
              </a:ext>
            </a:extLst>
          </p:cNvPr>
          <p:cNvSpPr/>
          <p:nvPr/>
        </p:nvSpPr>
        <p:spPr>
          <a:xfrm>
            <a:off x="6683017" y="2382330"/>
            <a:ext cx="337533" cy="11257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[3x3x64]x128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8CD393-2379-8B4A-91CB-3D87B016B510}"/>
              </a:ext>
            </a:extLst>
          </p:cNvPr>
          <p:cNvSpPr/>
          <p:nvPr/>
        </p:nvSpPr>
        <p:spPr>
          <a:xfrm>
            <a:off x="7079993" y="2382330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67FEB58-C5C2-A58D-709E-46FDE35BC085}"/>
              </a:ext>
            </a:extLst>
          </p:cNvPr>
          <p:cNvSpPr/>
          <p:nvPr/>
        </p:nvSpPr>
        <p:spPr>
          <a:xfrm>
            <a:off x="7476970" y="2382330"/>
            <a:ext cx="337533" cy="11257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[3x3x128]x256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8BD8A88-2C47-8618-687A-E0404190ACBE}"/>
              </a:ext>
            </a:extLst>
          </p:cNvPr>
          <p:cNvSpPr/>
          <p:nvPr/>
        </p:nvSpPr>
        <p:spPr>
          <a:xfrm>
            <a:off x="7873946" y="2382330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73CB233-598C-2349-E478-24FDD91C9B12}"/>
              </a:ext>
            </a:extLst>
          </p:cNvPr>
          <p:cNvSpPr/>
          <p:nvPr/>
        </p:nvSpPr>
        <p:spPr>
          <a:xfrm>
            <a:off x="8311562" y="2382330"/>
            <a:ext cx="337533" cy="112570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EF30B25-4A64-CB65-CCCD-B1EBCFD7BEB3}"/>
              </a:ext>
            </a:extLst>
          </p:cNvPr>
          <p:cNvSpPr/>
          <p:nvPr/>
        </p:nvSpPr>
        <p:spPr>
          <a:xfrm>
            <a:off x="8856806" y="2382330"/>
            <a:ext cx="337533" cy="1125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평탄화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4163EFE-CC8C-73F5-1F8E-A2C3607DBB9D}"/>
              </a:ext>
            </a:extLst>
          </p:cNvPr>
          <p:cNvSpPr/>
          <p:nvPr/>
        </p:nvSpPr>
        <p:spPr>
          <a:xfrm>
            <a:off x="9253783" y="2382330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4096x512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FB553B8-AB90-37AA-1231-1FDD98349B0D}"/>
              </a:ext>
            </a:extLst>
          </p:cNvPr>
          <p:cNvSpPr/>
          <p:nvPr/>
        </p:nvSpPr>
        <p:spPr>
          <a:xfrm>
            <a:off x="9650755" y="2382330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65E570D-082A-1C5D-464C-884177009D8E}"/>
              </a:ext>
            </a:extLst>
          </p:cNvPr>
          <p:cNvSpPr/>
          <p:nvPr/>
        </p:nvSpPr>
        <p:spPr>
          <a:xfrm>
            <a:off x="10046000" y="2382330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512x256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85CB5F6-3C3A-2A10-5CD2-4C8BCA90695D}"/>
              </a:ext>
            </a:extLst>
          </p:cNvPr>
          <p:cNvSpPr/>
          <p:nvPr/>
        </p:nvSpPr>
        <p:spPr>
          <a:xfrm>
            <a:off x="10441245" y="2382330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16EDBFB-518C-B880-6F15-0E4DB0D3AFF6}"/>
              </a:ext>
            </a:extLst>
          </p:cNvPr>
          <p:cNvSpPr/>
          <p:nvPr/>
        </p:nvSpPr>
        <p:spPr>
          <a:xfrm>
            <a:off x="10836491" y="2382330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256x10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2B28B7A-F58C-F96D-A572-8DF38461A267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8649095" y="2945184"/>
            <a:ext cx="2077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C47D90E-DB2D-D973-5B21-7C6727675ED5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11174023" y="2945184"/>
            <a:ext cx="2288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 descr="나무, 잔디, 실외, 운송이(가) 표시된 사진&#10;&#10;자동 생성된 설명">
            <a:extLst>
              <a:ext uri="{FF2B5EF4-FFF2-40B4-BE49-F238E27FC236}">
                <a16:creationId xmlns:a16="http://schemas.microsoft.com/office/drawing/2014/main" id="{B793B8BB-772A-DA67-0020-37F73B8D7A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8" y="2623373"/>
            <a:ext cx="642668" cy="653210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4DF9ACBE-CF01-5046-057A-E6EB1B483D06}"/>
              </a:ext>
            </a:extLst>
          </p:cNvPr>
          <p:cNvSpPr/>
          <p:nvPr/>
        </p:nvSpPr>
        <p:spPr>
          <a:xfrm>
            <a:off x="1549843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[3x3x3]x16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F93FA97-0AD2-2982-6116-8BC894201A1A}"/>
              </a:ext>
            </a:extLst>
          </p:cNvPr>
          <p:cNvSpPr/>
          <p:nvPr/>
        </p:nvSpPr>
        <p:spPr>
          <a:xfrm>
            <a:off x="1943093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0B87193-EAC3-0164-018F-49CFCEAA97EF}"/>
              </a:ext>
            </a:extLst>
          </p:cNvPr>
          <p:cNvSpPr/>
          <p:nvPr/>
        </p:nvSpPr>
        <p:spPr>
          <a:xfrm>
            <a:off x="2336344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[3x3x16]x32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0E2E4EB-BCD5-B98E-E455-BC6C94E1582F}"/>
              </a:ext>
            </a:extLst>
          </p:cNvPr>
          <p:cNvSpPr/>
          <p:nvPr/>
        </p:nvSpPr>
        <p:spPr>
          <a:xfrm>
            <a:off x="2729595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629505D-5B9F-D344-3147-061B99ACAAFB}"/>
              </a:ext>
            </a:extLst>
          </p:cNvPr>
          <p:cNvSpPr/>
          <p:nvPr/>
        </p:nvSpPr>
        <p:spPr>
          <a:xfrm>
            <a:off x="3122845" y="2383261"/>
            <a:ext cx="334364" cy="113343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05642B3-CA1D-4A34-3389-A0EB7AC127A4}"/>
              </a:ext>
            </a:extLst>
          </p:cNvPr>
          <p:cNvSpPr/>
          <p:nvPr/>
        </p:nvSpPr>
        <p:spPr>
          <a:xfrm>
            <a:off x="3681893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[3x3x32]x32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0295858-AC83-B3CC-FC6A-22BCED093999}"/>
              </a:ext>
            </a:extLst>
          </p:cNvPr>
          <p:cNvSpPr/>
          <p:nvPr/>
        </p:nvSpPr>
        <p:spPr>
          <a:xfrm>
            <a:off x="4075144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06596B-40CD-F89F-E312-CED157D609DE}"/>
              </a:ext>
            </a:extLst>
          </p:cNvPr>
          <p:cNvSpPr/>
          <p:nvPr/>
        </p:nvSpPr>
        <p:spPr>
          <a:xfrm>
            <a:off x="4468393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[3x3x32]x64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60340D-4891-518E-BECE-CA7F610D72BB}"/>
              </a:ext>
            </a:extLst>
          </p:cNvPr>
          <p:cNvSpPr/>
          <p:nvPr/>
        </p:nvSpPr>
        <p:spPr>
          <a:xfrm>
            <a:off x="4861644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36B9D4F-515F-2AFA-5489-FAAC992C65FA}"/>
              </a:ext>
            </a:extLst>
          </p:cNvPr>
          <p:cNvSpPr/>
          <p:nvPr/>
        </p:nvSpPr>
        <p:spPr>
          <a:xfrm>
            <a:off x="6088959" y="2383261"/>
            <a:ext cx="334364" cy="113343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7B50F61-DB2A-CFE0-397F-578089A10931}"/>
              </a:ext>
            </a:extLst>
          </p:cNvPr>
          <p:cNvCxnSpPr>
            <a:cxnSpLocks/>
            <a:stCxn id="84" idx="3"/>
            <a:endCxn id="87" idx="1"/>
          </p:cNvCxnSpPr>
          <p:nvPr/>
        </p:nvCxnSpPr>
        <p:spPr>
          <a:xfrm>
            <a:off x="1091006" y="2949979"/>
            <a:ext cx="4588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C2CD7EC-FFD2-3134-7E4A-6B723B1DCFD0}"/>
              </a:ext>
            </a:extLst>
          </p:cNvPr>
          <p:cNvSpPr txBox="1"/>
          <p:nvPr/>
        </p:nvSpPr>
        <p:spPr>
          <a:xfrm>
            <a:off x="305378" y="2280333"/>
            <a:ext cx="928592" cy="3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32x32x3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4D1DFA5-2FFA-8D5A-DBBD-095E0A69D207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3457210" y="2949979"/>
            <a:ext cx="2246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C788247-D693-2532-5825-ABEA686E8AE5}"/>
              </a:ext>
            </a:extLst>
          </p:cNvPr>
          <p:cNvCxnSpPr>
            <a:cxnSpLocks/>
            <a:stCxn id="99" idx="3"/>
            <a:endCxn id="52" idx="1"/>
          </p:cNvCxnSpPr>
          <p:nvPr/>
        </p:nvCxnSpPr>
        <p:spPr>
          <a:xfrm flipV="1">
            <a:off x="6423323" y="2945184"/>
            <a:ext cx="259694" cy="47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E1681-3D84-B67B-BFBF-BCEF21E4A032}"/>
              </a:ext>
            </a:extLst>
          </p:cNvPr>
          <p:cNvSpPr/>
          <p:nvPr/>
        </p:nvSpPr>
        <p:spPr>
          <a:xfrm>
            <a:off x="5471218" y="2390989"/>
            <a:ext cx="337533" cy="112570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CA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C849D92F-5800-4C83-8EB1-2DF04190E750}"/>
              </a:ext>
            </a:extLst>
          </p:cNvPr>
          <p:cNvCxnSpPr>
            <a:cxnSpLocks/>
            <a:stCxn id="109" idx="3"/>
            <a:endCxn id="99" idx="1"/>
          </p:cNvCxnSpPr>
          <p:nvPr/>
        </p:nvCxnSpPr>
        <p:spPr>
          <a:xfrm flipV="1">
            <a:off x="5808751" y="2949979"/>
            <a:ext cx="280208" cy="3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E800921-249C-6A22-6824-9ECBEAF7EABE}"/>
              </a:ext>
            </a:extLst>
          </p:cNvPr>
          <p:cNvCxnSpPr>
            <a:cxnSpLocks/>
            <a:stCxn id="98" idx="3"/>
            <a:endCxn id="109" idx="1"/>
          </p:cNvCxnSpPr>
          <p:nvPr/>
        </p:nvCxnSpPr>
        <p:spPr>
          <a:xfrm>
            <a:off x="5196008" y="2949979"/>
            <a:ext cx="275210" cy="3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EE92443-2460-BDD1-760C-1F149257D8D3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3058070" y="5863266"/>
            <a:ext cx="271051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11303C7-3636-579D-A6D1-DB8F9ED332FC}"/>
              </a:ext>
            </a:extLst>
          </p:cNvPr>
          <p:cNvSpPr/>
          <p:nvPr/>
        </p:nvSpPr>
        <p:spPr>
          <a:xfrm>
            <a:off x="5768583" y="5712011"/>
            <a:ext cx="302510" cy="3025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224FD62-D865-1B77-42DC-FAE30152A50C}"/>
              </a:ext>
            </a:extLst>
          </p:cNvPr>
          <p:cNvSpPr/>
          <p:nvPr/>
        </p:nvSpPr>
        <p:spPr>
          <a:xfrm>
            <a:off x="5287360" y="4875560"/>
            <a:ext cx="302510" cy="3025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σ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5E3B30C-AC85-6AFF-9CC6-FC174B9F8575}"/>
              </a:ext>
            </a:extLst>
          </p:cNvPr>
          <p:cNvCxnSpPr>
            <a:cxnSpLocks/>
            <a:endCxn id="86" idx="1"/>
          </p:cNvCxnSpPr>
          <p:nvPr/>
        </p:nvCxnSpPr>
        <p:spPr>
          <a:xfrm rot="5400000" flipH="1" flipV="1">
            <a:off x="2790350" y="5305015"/>
            <a:ext cx="838262" cy="26233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A5BCD3D-B173-2B5D-90EE-2358FB4C65C2}"/>
              </a:ext>
            </a:extLst>
          </p:cNvPr>
          <p:cNvCxnSpPr>
            <a:cxnSpLocks/>
            <a:stCxn id="96" idx="3"/>
            <a:endCxn id="118" idx="2"/>
          </p:cNvCxnSpPr>
          <p:nvPr/>
        </p:nvCxnSpPr>
        <p:spPr>
          <a:xfrm>
            <a:off x="4887230" y="5026815"/>
            <a:ext cx="4001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5D71C613-DF66-5AB2-3AA8-71FBE1CB9430}"/>
              </a:ext>
            </a:extLst>
          </p:cNvPr>
          <p:cNvCxnSpPr>
            <a:cxnSpLocks/>
            <a:stCxn id="118" idx="6"/>
            <a:endCxn id="113" idx="0"/>
          </p:cNvCxnSpPr>
          <p:nvPr/>
        </p:nvCxnSpPr>
        <p:spPr>
          <a:xfrm>
            <a:off x="5589870" y="5026815"/>
            <a:ext cx="329968" cy="68519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AF3E7AC-D8AF-4514-9C95-E6AC38A41D17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6071093" y="5863266"/>
            <a:ext cx="4143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9E537D8-ADCE-3893-3FAE-E118FF53779D}"/>
              </a:ext>
            </a:extLst>
          </p:cNvPr>
          <p:cNvSpPr txBox="1"/>
          <p:nvPr/>
        </p:nvSpPr>
        <p:spPr>
          <a:xfrm>
            <a:off x="6458145" y="5739790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sz="1100" b="1" dirty="0"/>
              <a:t>Output</a:t>
            </a:r>
            <a:endParaRPr lang="ko-KR" altLang="en-US" sz="11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42340CA-1B88-6258-EF25-085C150668A5}"/>
              </a:ext>
            </a:extLst>
          </p:cNvPr>
          <p:cNvSpPr txBox="1"/>
          <p:nvPr/>
        </p:nvSpPr>
        <p:spPr>
          <a:xfrm>
            <a:off x="2656672" y="5832786"/>
            <a:ext cx="521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sz="1100" b="1" dirty="0"/>
              <a:t>Input</a:t>
            </a:r>
            <a:endParaRPr lang="ko-KR" altLang="en-US" sz="1100" b="1" dirty="0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C8A56F8-A768-1862-E409-07FA2A37E909}"/>
              </a:ext>
            </a:extLst>
          </p:cNvPr>
          <p:cNvCxnSpPr>
            <a:cxnSpLocks/>
            <a:stCxn id="113" idx="7"/>
            <a:endCxn id="113" idx="3"/>
          </p:cNvCxnSpPr>
          <p:nvPr/>
        </p:nvCxnSpPr>
        <p:spPr>
          <a:xfrm flipH="1">
            <a:off x="5812885" y="5756313"/>
            <a:ext cx="213906" cy="21390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5D574F3D-E414-7E37-C37D-71BE5A224826}"/>
              </a:ext>
            </a:extLst>
          </p:cNvPr>
          <p:cNvCxnSpPr>
            <a:cxnSpLocks/>
            <a:endCxn id="113" idx="1"/>
          </p:cNvCxnSpPr>
          <p:nvPr/>
        </p:nvCxnSpPr>
        <p:spPr>
          <a:xfrm flipH="1" flipV="1">
            <a:off x="5812885" y="5756313"/>
            <a:ext cx="211318" cy="19932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3F19D1F2-4DD8-A2CD-9894-B5E455296095}"/>
              </a:ext>
            </a:extLst>
          </p:cNvPr>
          <p:cNvSpPr/>
          <p:nvPr/>
        </p:nvSpPr>
        <p:spPr>
          <a:xfrm>
            <a:off x="6951655" y="4779365"/>
            <a:ext cx="302510" cy="3025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σ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FF2FD00-DC3A-D1CB-4432-9FAA3DD87634}"/>
              </a:ext>
            </a:extLst>
          </p:cNvPr>
          <p:cNvSpPr txBox="1"/>
          <p:nvPr/>
        </p:nvSpPr>
        <p:spPr>
          <a:xfrm>
            <a:off x="7291190" y="4721312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: Sigmoid </a:t>
            </a:r>
            <a:r>
              <a:rPr lang="ko-KR" altLang="en-US" b="1" dirty="0"/>
              <a:t>함수</a:t>
            </a: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2C02242-94DD-C2E7-D46F-BBAF60E49FBE}"/>
              </a:ext>
            </a:extLst>
          </p:cNvPr>
          <p:cNvSpPr/>
          <p:nvPr/>
        </p:nvSpPr>
        <p:spPr>
          <a:xfrm>
            <a:off x="6951655" y="5300505"/>
            <a:ext cx="302510" cy="3025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EE417EF0-187A-643D-6B5B-E6816D16116B}"/>
              </a:ext>
            </a:extLst>
          </p:cNvPr>
          <p:cNvCxnSpPr>
            <a:cxnSpLocks/>
            <a:stCxn id="133" idx="7"/>
            <a:endCxn id="133" idx="3"/>
          </p:cNvCxnSpPr>
          <p:nvPr/>
        </p:nvCxnSpPr>
        <p:spPr>
          <a:xfrm flipH="1">
            <a:off x="6995957" y="5344807"/>
            <a:ext cx="213906" cy="21390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25795ABC-C1E1-6348-DECC-FB6659DA0C5E}"/>
              </a:ext>
            </a:extLst>
          </p:cNvPr>
          <p:cNvCxnSpPr>
            <a:cxnSpLocks/>
            <a:stCxn id="133" idx="1"/>
            <a:endCxn id="133" idx="5"/>
          </p:cNvCxnSpPr>
          <p:nvPr/>
        </p:nvCxnSpPr>
        <p:spPr>
          <a:xfrm>
            <a:off x="6995957" y="5344807"/>
            <a:ext cx="213906" cy="21390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E55020F-A1E5-84E5-717E-D0FC52DA6DE8}"/>
              </a:ext>
            </a:extLst>
          </p:cNvPr>
          <p:cNvSpPr txBox="1"/>
          <p:nvPr/>
        </p:nvSpPr>
        <p:spPr>
          <a:xfrm>
            <a:off x="7291190" y="5267094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: Channel </a:t>
            </a:r>
            <a:r>
              <a:rPr lang="ko-KR" altLang="en-US" b="1" dirty="0"/>
              <a:t>간 곱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CA3081D-C5A5-0079-6DC9-34F698C8025E}"/>
              </a:ext>
            </a:extLst>
          </p:cNvPr>
          <p:cNvSpPr/>
          <p:nvPr/>
        </p:nvSpPr>
        <p:spPr>
          <a:xfrm>
            <a:off x="5574347" y="3650094"/>
            <a:ext cx="206999" cy="24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22B41C1-905F-6520-613E-8DC775EA293B}"/>
              </a:ext>
            </a:extLst>
          </p:cNvPr>
          <p:cNvSpPr/>
          <p:nvPr/>
        </p:nvSpPr>
        <p:spPr>
          <a:xfrm>
            <a:off x="3340650" y="4450335"/>
            <a:ext cx="334364" cy="113343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GAP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03CA15F-A376-F9F2-0EB7-B7A1EFB7BA5B}"/>
              </a:ext>
            </a:extLst>
          </p:cNvPr>
          <p:cNvSpPr/>
          <p:nvPr/>
        </p:nvSpPr>
        <p:spPr>
          <a:xfrm>
            <a:off x="4157479" y="4460097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99DE99-59CD-9188-69F4-2A4EDFAD38F7}"/>
              </a:ext>
            </a:extLst>
          </p:cNvPr>
          <p:cNvSpPr/>
          <p:nvPr/>
        </p:nvSpPr>
        <p:spPr>
          <a:xfrm>
            <a:off x="3762269" y="4449444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[1x1x64]x64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39A4202-256C-4D9F-8DED-C2BF52ECA9C6}"/>
              </a:ext>
            </a:extLst>
          </p:cNvPr>
          <p:cNvSpPr/>
          <p:nvPr/>
        </p:nvSpPr>
        <p:spPr>
          <a:xfrm>
            <a:off x="4552866" y="4460097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[1x1x64]x64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A8C517-F0B8-570A-0C4E-B667DDC28E01}"/>
              </a:ext>
            </a:extLst>
          </p:cNvPr>
          <p:cNvSpPr txBox="1"/>
          <p:nvPr/>
        </p:nvSpPr>
        <p:spPr>
          <a:xfrm>
            <a:off x="6277199" y="6295966"/>
            <a:ext cx="2976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GAP: Global Average Pooling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7066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Channel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02546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(CA) </a:t>
            </a:r>
            <a:r>
              <a:rPr lang="ko-KR" altLang="en-US" b="1" dirty="0"/>
              <a:t>추가 실험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32F5"/>
                </a:solidFill>
              </a:rPr>
              <a:t>Channel attention block </a:t>
            </a:r>
            <a:r>
              <a:rPr lang="ko-KR" altLang="en-US" sz="1600" dirty="0">
                <a:solidFill>
                  <a:srgbClr val="0032F5"/>
                </a:solidFill>
              </a:rPr>
              <a:t>선언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3EBF19-1930-A286-14A3-BBD388B51D80}"/>
              </a:ext>
            </a:extLst>
          </p:cNvPr>
          <p:cNvGrpSpPr/>
          <p:nvPr/>
        </p:nvGrpSpPr>
        <p:grpSpPr>
          <a:xfrm>
            <a:off x="2272654" y="5007614"/>
            <a:ext cx="1914716" cy="778751"/>
            <a:chOff x="9359823" y="2924582"/>
            <a:chExt cx="1914716" cy="77875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182B86-5944-437F-8655-C0B9D48A2019}"/>
                </a:ext>
              </a:extLst>
            </p:cNvPr>
            <p:cNvSpPr/>
            <p:nvPr/>
          </p:nvSpPr>
          <p:spPr>
            <a:xfrm>
              <a:off x="9359823" y="2979308"/>
              <a:ext cx="516484" cy="19530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365D7D-D20F-4898-A4A6-7D2E768DDE6E}"/>
                </a:ext>
              </a:extLst>
            </p:cNvPr>
            <p:cNvSpPr/>
            <p:nvPr/>
          </p:nvSpPr>
          <p:spPr>
            <a:xfrm>
              <a:off x="9359823" y="3243668"/>
              <a:ext cx="516484" cy="19530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CCCC4E-B183-4C0D-B2D0-808B7195948E}"/>
                </a:ext>
              </a:extLst>
            </p:cNvPr>
            <p:cNvSpPr/>
            <p:nvPr/>
          </p:nvSpPr>
          <p:spPr>
            <a:xfrm>
              <a:off x="9359823" y="3508028"/>
              <a:ext cx="516484" cy="19530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406B56-026B-40A5-90A3-B7468C403636}"/>
                </a:ext>
              </a:extLst>
            </p:cNvPr>
            <p:cNvSpPr txBox="1"/>
            <p:nvPr/>
          </p:nvSpPr>
          <p:spPr>
            <a:xfrm>
              <a:off x="9876307" y="2924582"/>
              <a:ext cx="1309428" cy="233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: Convolution layer</a:t>
              </a:r>
              <a:endParaRPr lang="ko-KR" altLang="en-US" sz="11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106C20-F8A5-4F31-BC0D-28813C6D9E7F}"/>
                </a:ext>
              </a:extLst>
            </p:cNvPr>
            <p:cNvSpPr txBox="1"/>
            <p:nvPr/>
          </p:nvSpPr>
          <p:spPr>
            <a:xfrm>
              <a:off x="9876307" y="3200708"/>
              <a:ext cx="1398232" cy="233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: Activation function</a:t>
              </a:r>
              <a:endParaRPr lang="ko-KR" altLang="en-US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5436E9-E2B2-4CA3-849D-C5BBA862B07E}"/>
                </a:ext>
              </a:extLst>
            </p:cNvPr>
            <p:cNvSpPr txBox="1"/>
            <p:nvPr/>
          </p:nvSpPr>
          <p:spPr>
            <a:xfrm>
              <a:off x="9876307" y="3451689"/>
              <a:ext cx="1035855" cy="233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: Pooling layer</a:t>
              </a:r>
              <a:endParaRPr lang="ko-KR" altLang="en-US" sz="11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806F11-3BAD-9CAB-3D19-8AFDD6C15B3D}"/>
              </a:ext>
            </a:extLst>
          </p:cNvPr>
          <p:cNvGrpSpPr/>
          <p:nvPr/>
        </p:nvGrpSpPr>
        <p:grpSpPr>
          <a:xfrm>
            <a:off x="404664" y="2755726"/>
            <a:ext cx="5650696" cy="1954894"/>
            <a:chOff x="2239911" y="2211519"/>
            <a:chExt cx="6759872" cy="233862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F6C1BE-668A-F2E6-3424-37187AFDE250}"/>
                </a:ext>
              </a:extLst>
            </p:cNvPr>
            <p:cNvSpPr/>
            <p:nvPr/>
          </p:nvSpPr>
          <p:spPr>
            <a:xfrm>
              <a:off x="2239911" y="2211519"/>
              <a:ext cx="6759872" cy="23386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CEE92443-2460-BDD1-760C-1F149257D8D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2804070" y="4087026"/>
              <a:ext cx="271051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B11303C7-3636-579D-A6D1-DB8F9ED332FC}"/>
                </a:ext>
              </a:extLst>
            </p:cNvPr>
            <p:cNvSpPr/>
            <p:nvPr/>
          </p:nvSpPr>
          <p:spPr>
            <a:xfrm>
              <a:off x="5514583" y="3935771"/>
              <a:ext cx="302510" cy="3025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224FD62-D865-1B77-42DC-FAE30152A50C}"/>
                </a:ext>
              </a:extLst>
            </p:cNvPr>
            <p:cNvSpPr/>
            <p:nvPr/>
          </p:nvSpPr>
          <p:spPr>
            <a:xfrm>
              <a:off x="5033360" y="3099320"/>
              <a:ext cx="302510" cy="3025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σ</a:t>
              </a:r>
              <a:endPara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65E3B30C-AC85-6AFF-9CC6-FC174B9F8575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 rot="5400000" flipH="1" flipV="1">
              <a:off x="2536350" y="3528775"/>
              <a:ext cx="838262" cy="26233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5A5BCD3D-B173-2B5D-90EE-2358FB4C65C2}"/>
                </a:ext>
              </a:extLst>
            </p:cNvPr>
            <p:cNvCxnSpPr>
              <a:cxnSpLocks/>
              <a:stCxn id="96" idx="3"/>
              <a:endCxn id="118" idx="2"/>
            </p:cNvCxnSpPr>
            <p:nvPr/>
          </p:nvCxnSpPr>
          <p:spPr>
            <a:xfrm>
              <a:off x="4633230" y="3250575"/>
              <a:ext cx="40013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연결선: 꺾임 122">
              <a:extLst>
                <a:ext uri="{FF2B5EF4-FFF2-40B4-BE49-F238E27FC236}">
                  <a16:creationId xmlns:a16="http://schemas.microsoft.com/office/drawing/2014/main" id="{5D71C613-DF66-5AB2-3AA8-71FBE1CB9430}"/>
                </a:ext>
              </a:extLst>
            </p:cNvPr>
            <p:cNvCxnSpPr>
              <a:cxnSpLocks/>
              <a:stCxn id="118" idx="6"/>
              <a:endCxn id="113" idx="0"/>
            </p:cNvCxnSpPr>
            <p:nvPr/>
          </p:nvCxnSpPr>
          <p:spPr>
            <a:xfrm>
              <a:off x="5335870" y="3250575"/>
              <a:ext cx="329968" cy="68519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DAF3E7AC-D8AF-4514-9C95-E6AC38A41D17}"/>
                </a:ext>
              </a:extLst>
            </p:cNvPr>
            <p:cNvCxnSpPr>
              <a:cxnSpLocks/>
              <a:stCxn id="113" idx="6"/>
            </p:cNvCxnSpPr>
            <p:nvPr/>
          </p:nvCxnSpPr>
          <p:spPr>
            <a:xfrm>
              <a:off x="5817093" y="4087026"/>
              <a:ext cx="4143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9E537D8-ADCE-3893-3FAE-E118FF53779D}"/>
                </a:ext>
              </a:extLst>
            </p:cNvPr>
            <p:cNvSpPr txBox="1"/>
            <p:nvPr/>
          </p:nvSpPr>
          <p:spPr>
            <a:xfrm>
              <a:off x="6204145" y="3963550"/>
              <a:ext cx="6222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ko-KR" sz="1050" b="1" dirty="0"/>
                <a:t>Output</a:t>
              </a:r>
              <a:endParaRPr lang="ko-KR" altLang="en-US" sz="1050" b="1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42340CA-1B88-6258-EF25-085C150668A5}"/>
                </a:ext>
              </a:extLst>
            </p:cNvPr>
            <p:cNvSpPr txBox="1"/>
            <p:nvPr/>
          </p:nvSpPr>
          <p:spPr>
            <a:xfrm>
              <a:off x="2402672" y="4056546"/>
              <a:ext cx="5212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ko-KR" sz="1050" b="1" dirty="0"/>
                <a:t>Input</a:t>
              </a:r>
              <a:endParaRPr lang="ko-KR" altLang="en-US" sz="1050" b="1" dirty="0"/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C8A56F8-A768-1862-E409-07FA2A37E909}"/>
                </a:ext>
              </a:extLst>
            </p:cNvPr>
            <p:cNvCxnSpPr>
              <a:cxnSpLocks/>
              <a:stCxn id="113" idx="7"/>
              <a:endCxn id="113" idx="3"/>
            </p:cNvCxnSpPr>
            <p:nvPr/>
          </p:nvCxnSpPr>
          <p:spPr>
            <a:xfrm flipH="1">
              <a:off x="5558885" y="3980073"/>
              <a:ext cx="213906" cy="21390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D574F3D-E414-7E37-C37D-71BE5A224826}"/>
                </a:ext>
              </a:extLst>
            </p:cNvPr>
            <p:cNvCxnSpPr>
              <a:cxnSpLocks/>
              <a:endCxn id="113" idx="1"/>
            </p:cNvCxnSpPr>
            <p:nvPr/>
          </p:nvCxnSpPr>
          <p:spPr>
            <a:xfrm flipH="1" flipV="1">
              <a:off x="5558885" y="3980073"/>
              <a:ext cx="211318" cy="19932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F19D1F2-4DD8-A2CD-9894-B5E455296095}"/>
                </a:ext>
              </a:extLst>
            </p:cNvPr>
            <p:cNvSpPr/>
            <p:nvPr/>
          </p:nvSpPr>
          <p:spPr>
            <a:xfrm>
              <a:off x="6697655" y="3003125"/>
              <a:ext cx="302510" cy="3025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σ</a:t>
              </a:r>
              <a:endPara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FF2FD00-DC3A-D1CB-4432-9FAA3DD87634}"/>
                </a:ext>
              </a:extLst>
            </p:cNvPr>
            <p:cNvSpPr txBox="1"/>
            <p:nvPr/>
          </p:nvSpPr>
          <p:spPr>
            <a:xfrm>
              <a:off x="7037190" y="2945072"/>
              <a:ext cx="1588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: Sigmoid </a:t>
              </a:r>
              <a:r>
                <a:rPr lang="ko-KR" altLang="en-US" sz="1600" b="1" dirty="0"/>
                <a:t>함수</a:t>
              </a: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2C02242-94DD-C2E7-D46F-BBAF60E49FBE}"/>
                </a:ext>
              </a:extLst>
            </p:cNvPr>
            <p:cNvSpPr/>
            <p:nvPr/>
          </p:nvSpPr>
          <p:spPr>
            <a:xfrm>
              <a:off x="6697655" y="3524265"/>
              <a:ext cx="302510" cy="3025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EE417EF0-187A-643D-6B5B-E6816D16116B}"/>
                </a:ext>
              </a:extLst>
            </p:cNvPr>
            <p:cNvCxnSpPr>
              <a:cxnSpLocks/>
              <a:stCxn id="133" idx="7"/>
              <a:endCxn id="133" idx="3"/>
            </p:cNvCxnSpPr>
            <p:nvPr/>
          </p:nvCxnSpPr>
          <p:spPr>
            <a:xfrm flipH="1">
              <a:off x="6741957" y="3568567"/>
              <a:ext cx="213906" cy="21390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25795ABC-C1E1-6348-DECC-FB6659DA0C5E}"/>
                </a:ext>
              </a:extLst>
            </p:cNvPr>
            <p:cNvCxnSpPr>
              <a:cxnSpLocks/>
              <a:stCxn id="133" idx="1"/>
              <a:endCxn id="133" idx="5"/>
            </p:cNvCxnSpPr>
            <p:nvPr/>
          </p:nvCxnSpPr>
          <p:spPr>
            <a:xfrm>
              <a:off x="6741957" y="3568567"/>
              <a:ext cx="213906" cy="21390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E55020F-A1E5-84E5-717E-D0FC52DA6DE8}"/>
                </a:ext>
              </a:extLst>
            </p:cNvPr>
            <p:cNvSpPr txBox="1"/>
            <p:nvPr/>
          </p:nvSpPr>
          <p:spPr>
            <a:xfrm>
              <a:off x="7037190" y="3490854"/>
              <a:ext cx="1645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: Channel </a:t>
              </a:r>
              <a:r>
                <a:rPr lang="ko-KR" altLang="en-US" sz="1600" b="1" dirty="0"/>
                <a:t>간 곱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22B41C1-905F-6520-613E-8DC775EA293B}"/>
                </a:ext>
              </a:extLst>
            </p:cNvPr>
            <p:cNvSpPr/>
            <p:nvPr/>
          </p:nvSpPr>
          <p:spPr>
            <a:xfrm>
              <a:off x="3086650" y="2674095"/>
              <a:ext cx="334364" cy="113343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GAP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03CA15F-A376-F9F2-0EB7-B7A1EFB7BA5B}"/>
                </a:ext>
              </a:extLst>
            </p:cNvPr>
            <p:cNvSpPr/>
            <p:nvPr/>
          </p:nvSpPr>
          <p:spPr>
            <a:xfrm>
              <a:off x="3903479" y="2683857"/>
              <a:ext cx="334364" cy="113343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100" b="1" dirty="0" err="1">
                  <a:solidFill>
                    <a:schemeClr val="tx1"/>
                  </a:solidFill>
                </a:rPr>
                <a:t>ReLU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799DE99-59CD-9188-69F4-2A4EDFAD38F7}"/>
                </a:ext>
              </a:extLst>
            </p:cNvPr>
            <p:cNvSpPr/>
            <p:nvPr/>
          </p:nvSpPr>
          <p:spPr>
            <a:xfrm>
              <a:off x="3508269" y="2673204"/>
              <a:ext cx="334364" cy="11334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[1x1xC]</a:t>
              </a:r>
              <a:r>
                <a:rPr lang="en-US" altLang="ko-KR" sz="1100" b="1" dirty="0" err="1">
                  <a:solidFill>
                    <a:schemeClr val="tx1"/>
                  </a:solidFill>
                </a:rPr>
                <a:t>xC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/r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A4202-256C-4D9F-8DED-C2BF52ECA9C6}"/>
                </a:ext>
              </a:extLst>
            </p:cNvPr>
            <p:cNvSpPr/>
            <p:nvPr/>
          </p:nvSpPr>
          <p:spPr>
            <a:xfrm>
              <a:off x="4298866" y="2683857"/>
              <a:ext cx="334364" cy="11334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[1x1xC/r]</a:t>
              </a:r>
              <a:r>
                <a:rPr lang="en-US" altLang="ko-KR" sz="1100" b="1" dirty="0" err="1">
                  <a:solidFill>
                    <a:schemeClr val="tx1"/>
                  </a:solidFill>
                </a:rPr>
                <a:t>xC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 descr="텍스트, 도표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566102B1-FB40-E03F-FEC4-23F5CE504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99" y="1436586"/>
            <a:ext cx="5088406" cy="47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15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Channel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02546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(CA) </a:t>
            </a:r>
            <a:r>
              <a:rPr lang="ko-KR" altLang="en-US" b="1" dirty="0"/>
              <a:t>추가 실험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32F5"/>
                </a:solidFill>
              </a:rPr>
              <a:t>Channel attention block </a:t>
            </a:r>
            <a:r>
              <a:rPr lang="ko-KR" altLang="en-US" sz="1600" dirty="0">
                <a:solidFill>
                  <a:srgbClr val="0032F5"/>
                </a:solidFill>
              </a:rPr>
              <a:t>선언</a:t>
            </a:r>
          </a:p>
        </p:txBody>
      </p:sp>
      <p:pic>
        <p:nvPicPr>
          <p:cNvPr id="4" name="그림 3" descr="텍스트, 도표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67CD1F1A-5E41-2E16-9861-A3842FD7EE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5" t="5542" r="9209" b="9960"/>
          <a:stretch/>
        </p:blipFill>
        <p:spPr>
          <a:xfrm>
            <a:off x="8893912" y="1717549"/>
            <a:ext cx="3185161" cy="4043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7252B9-4043-2CD0-76CF-657BD3C0A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54" y="2196127"/>
            <a:ext cx="8083505" cy="3834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19F00C-F6D8-E146-E324-5B9E72D52404}"/>
              </a:ext>
            </a:extLst>
          </p:cNvPr>
          <p:cNvSpPr/>
          <p:nvPr/>
        </p:nvSpPr>
        <p:spPr>
          <a:xfrm>
            <a:off x="2122067" y="2433202"/>
            <a:ext cx="1606653" cy="228717"/>
          </a:xfrm>
          <a:prstGeom prst="roundRect">
            <a:avLst>
              <a:gd name="adj" fmla="val 12791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87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Channel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02546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(CA) </a:t>
            </a:r>
            <a:r>
              <a:rPr lang="ko-KR" altLang="en-US" b="1" dirty="0"/>
              <a:t>추가 실험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32F5"/>
                </a:solidFill>
              </a:rPr>
              <a:t>Channel attention block </a:t>
            </a:r>
            <a:r>
              <a:rPr lang="ko-KR" altLang="en-US" sz="1600" dirty="0">
                <a:solidFill>
                  <a:srgbClr val="0032F5"/>
                </a:solidFill>
              </a:rPr>
              <a:t>선언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7252B9-4043-2CD0-76CF-657BD3C0A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52" r="52600"/>
          <a:stretch/>
        </p:blipFill>
        <p:spPr>
          <a:xfrm>
            <a:off x="359454" y="2750271"/>
            <a:ext cx="5624785" cy="2693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19F00C-F6D8-E146-E324-5B9E72D52404}"/>
              </a:ext>
            </a:extLst>
          </p:cNvPr>
          <p:cNvSpPr/>
          <p:nvPr/>
        </p:nvSpPr>
        <p:spPr>
          <a:xfrm>
            <a:off x="811427" y="3112674"/>
            <a:ext cx="2597253" cy="315078"/>
          </a:xfrm>
          <a:prstGeom prst="roundRect">
            <a:avLst>
              <a:gd name="adj" fmla="val 12791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FFBE6B-4E8D-018C-2098-CD57BA4646ED}"/>
              </a:ext>
            </a:extLst>
          </p:cNvPr>
          <p:cNvSpPr/>
          <p:nvPr/>
        </p:nvSpPr>
        <p:spPr>
          <a:xfrm>
            <a:off x="6318025" y="3345648"/>
            <a:ext cx="1506415" cy="1363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7A598B-398F-1C75-73B2-2CF175FFD22B}"/>
              </a:ext>
            </a:extLst>
          </p:cNvPr>
          <p:cNvSpPr/>
          <p:nvPr/>
        </p:nvSpPr>
        <p:spPr>
          <a:xfrm>
            <a:off x="6657564" y="3345648"/>
            <a:ext cx="1506415" cy="1363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7CF6AF-8760-E9D7-F9A0-09BDA71CFC0D}"/>
              </a:ext>
            </a:extLst>
          </p:cNvPr>
          <p:cNvSpPr/>
          <p:nvPr/>
        </p:nvSpPr>
        <p:spPr>
          <a:xfrm>
            <a:off x="6997103" y="3345648"/>
            <a:ext cx="1506415" cy="1363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E6F0D-C6D0-8984-4BA2-256D74B501A0}"/>
              </a:ext>
            </a:extLst>
          </p:cNvPr>
          <p:cNvSpPr txBox="1"/>
          <p:nvPr/>
        </p:nvSpPr>
        <p:spPr>
          <a:xfrm>
            <a:off x="6997838" y="493152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4x4x4</a:t>
            </a:r>
            <a:endParaRPr lang="ko-KR" altLang="en-US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24F1A8-C384-8B82-A95E-82898543A971}"/>
              </a:ext>
            </a:extLst>
          </p:cNvPr>
          <p:cNvSpPr/>
          <p:nvPr/>
        </p:nvSpPr>
        <p:spPr>
          <a:xfrm>
            <a:off x="8904400" y="4002140"/>
            <a:ext cx="955430" cy="2168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7043C6-5655-B46C-9918-E0203787DED2}"/>
              </a:ext>
            </a:extLst>
          </p:cNvPr>
          <p:cNvSpPr/>
          <p:nvPr/>
        </p:nvSpPr>
        <p:spPr>
          <a:xfrm>
            <a:off x="7336642" y="3345648"/>
            <a:ext cx="1506415" cy="1363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087352-35AD-88AA-92EC-E73F93066867}"/>
              </a:ext>
            </a:extLst>
          </p:cNvPr>
          <p:cNvSpPr/>
          <p:nvPr/>
        </p:nvSpPr>
        <p:spPr>
          <a:xfrm>
            <a:off x="10184656" y="3910774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C90FC0-0FBE-33E7-B40F-C7F49E137FDD}"/>
              </a:ext>
            </a:extLst>
          </p:cNvPr>
          <p:cNvSpPr/>
          <p:nvPr/>
        </p:nvSpPr>
        <p:spPr>
          <a:xfrm>
            <a:off x="10436115" y="3910774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BC6239-9FCA-0CFA-CDE7-F0F265789FDD}"/>
              </a:ext>
            </a:extLst>
          </p:cNvPr>
          <p:cNvSpPr/>
          <p:nvPr/>
        </p:nvSpPr>
        <p:spPr>
          <a:xfrm>
            <a:off x="10687574" y="3910774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B12EDC-0053-7AE9-19F5-17602111B025}"/>
              </a:ext>
            </a:extLst>
          </p:cNvPr>
          <p:cNvSpPr/>
          <p:nvPr/>
        </p:nvSpPr>
        <p:spPr>
          <a:xfrm>
            <a:off x="10939033" y="3910774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AD0165-EB9D-4F1C-E70F-33E1B2C4960B}"/>
              </a:ext>
            </a:extLst>
          </p:cNvPr>
          <p:cNvCxnSpPr>
            <a:cxnSpLocks/>
          </p:cNvCxnSpPr>
          <p:nvPr/>
        </p:nvCxnSpPr>
        <p:spPr>
          <a:xfrm>
            <a:off x="8099941" y="3474602"/>
            <a:ext cx="0" cy="11019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B0525E-AEC4-2053-B70F-4E66EACBCB7C}"/>
              </a:ext>
            </a:extLst>
          </p:cNvPr>
          <p:cNvCxnSpPr>
            <a:cxnSpLocks/>
          </p:cNvCxnSpPr>
          <p:nvPr/>
        </p:nvCxnSpPr>
        <p:spPr>
          <a:xfrm flipH="1">
            <a:off x="7818588" y="3627002"/>
            <a:ext cx="5852" cy="1131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B4E86CE-AEE4-175F-A4CE-A14D171B94EF}"/>
              </a:ext>
            </a:extLst>
          </p:cNvPr>
          <p:cNvCxnSpPr>
            <a:cxnSpLocks/>
          </p:cNvCxnSpPr>
          <p:nvPr/>
        </p:nvCxnSpPr>
        <p:spPr>
          <a:xfrm>
            <a:off x="8381286" y="3292895"/>
            <a:ext cx="0" cy="1131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16CCD0-25CC-6885-0802-5C42DA8D3C58}"/>
              </a:ext>
            </a:extLst>
          </p:cNvPr>
          <p:cNvCxnSpPr>
            <a:cxnSpLocks/>
          </p:cNvCxnSpPr>
          <p:nvPr/>
        </p:nvCxnSpPr>
        <p:spPr>
          <a:xfrm flipV="1">
            <a:off x="7561820" y="3744233"/>
            <a:ext cx="1065660" cy="623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6804548-FA53-038B-5B23-BCF0012A927B}"/>
              </a:ext>
            </a:extLst>
          </p:cNvPr>
          <p:cNvCxnSpPr>
            <a:cxnSpLocks/>
          </p:cNvCxnSpPr>
          <p:nvPr/>
        </p:nvCxnSpPr>
        <p:spPr>
          <a:xfrm flipV="1">
            <a:off x="7561820" y="3429489"/>
            <a:ext cx="1065660" cy="612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88EA9ED-9AD6-5259-1D9B-0E21C947B15B}"/>
              </a:ext>
            </a:extLst>
          </p:cNvPr>
          <p:cNvCxnSpPr>
            <a:cxnSpLocks/>
          </p:cNvCxnSpPr>
          <p:nvPr/>
        </p:nvCxnSpPr>
        <p:spPr>
          <a:xfrm flipV="1">
            <a:off x="7561820" y="4029815"/>
            <a:ext cx="1065660" cy="607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A65314-9EE1-FE33-CC1B-B04A4FAB612A}"/>
              </a:ext>
            </a:extLst>
          </p:cNvPr>
          <p:cNvCxnSpPr>
            <a:cxnSpLocks/>
          </p:cNvCxnSpPr>
          <p:nvPr/>
        </p:nvCxnSpPr>
        <p:spPr>
          <a:xfrm flipV="1">
            <a:off x="7222281" y="3886049"/>
            <a:ext cx="338462" cy="2110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8BDB270-1263-DC70-C822-BAED98D10E4D}"/>
              </a:ext>
            </a:extLst>
          </p:cNvPr>
          <p:cNvCxnSpPr>
            <a:cxnSpLocks/>
          </p:cNvCxnSpPr>
          <p:nvPr/>
        </p:nvCxnSpPr>
        <p:spPr>
          <a:xfrm flipV="1">
            <a:off x="7222281" y="4166500"/>
            <a:ext cx="326807" cy="201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95C3FE-458C-4F19-C735-367D70567736}"/>
              </a:ext>
            </a:extLst>
          </p:cNvPr>
          <p:cNvCxnSpPr>
            <a:cxnSpLocks/>
          </p:cNvCxnSpPr>
          <p:nvPr/>
        </p:nvCxnSpPr>
        <p:spPr>
          <a:xfrm flipV="1">
            <a:off x="7222281" y="4420555"/>
            <a:ext cx="326807" cy="1958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ADA17FC-7146-BEDE-C1F1-85AABA7317A5}"/>
              </a:ext>
            </a:extLst>
          </p:cNvPr>
          <p:cNvCxnSpPr>
            <a:cxnSpLocks/>
          </p:cNvCxnSpPr>
          <p:nvPr/>
        </p:nvCxnSpPr>
        <p:spPr>
          <a:xfrm>
            <a:off x="7779519" y="3451481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D656F40-F494-CF0A-16C3-715E21B0237B}"/>
              </a:ext>
            </a:extLst>
          </p:cNvPr>
          <p:cNvCxnSpPr>
            <a:cxnSpLocks/>
          </p:cNvCxnSpPr>
          <p:nvPr/>
        </p:nvCxnSpPr>
        <p:spPr>
          <a:xfrm>
            <a:off x="7510515" y="3605997"/>
            <a:ext cx="0" cy="1103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79695C6-2F1B-D35B-1BE6-A24E48911E51}"/>
              </a:ext>
            </a:extLst>
          </p:cNvPr>
          <p:cNvCxnSpPr>
            <a:cxnSpLocks/>
          </p:cNvCxnSpPr>
          <p:nvPr/>
        </p:nvCxnSpPr>
        <p:spPr>
          <a:xfrm>
            <a:off x="8030091" y="3309665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3F1D7AD-5987-5C63-2B57-940563318835}"/>
              </a:ext>
            </a:extLst>
          </p:cNvPr>
          <p:cNvCxnSpPr>
            <a:cxnSpLocks/>
          </p:cNvCxnSpPr>
          <p:nvPr/>
        </p:nvCxnSpPr>
        <p:spPr>
          <a:xfrm flipV="1">
            <a:off x="6870010" y="3909164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2A1297-68E6-2810-B9DF-D0DE86D4FD26}"/>
              </a:ext>
            </a:extLst>
          </p:cNvPr>
          <p:cNvCxnSpPr>
            <a:cxnSpLocks/>
          </p:cNvCxnSpPr>
          <p:nvPr/>
        </p:nvCxnSpPr>
        <p:spPr>
          <a:xfrm flipV="1">
            <a:off x="6870010" y="4179834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6525E2-32CB-C351-CEE0-8BF97DCE90F3}"/>
              </a:ext>
            </a:extLst>
          </p:cNvPr>
          <p:cNvCxnSpPr>
            <a:cxnSpLocks/>
          </p:cNvCxnSpPr>
          <p:nvPr/>
        </p:nvCxnSpPr>
        <p:spPr>
          <a:xfrm flipV="1">
            <a:off x="6870010" y="4428450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D518B42-08AC-8BB7-CC98-47603E22AC03}"/>
              </a:ext>
            </a:extLst>
          </p:cNvPr>
          <p:cNvCxnSpPr>
            <a:cxnSpLocks/>
          </p:cNvCxnSpPr>
          <p:nvPr/>
        </p:nvCxnSpPr>
        <p:spPr>
          <a:xfrm>
            <a:off x="7442065" y="3451481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4977F92-B944-8416-4DCB-92EA8F498A2F}"/>
              </a:ext>
            </a:extLst>
          </p:cNvPr>
          <p:cNvCxnSpPr>
            <a:cxnSpLocks/>
          </p:cNvCxnSpPr>
          <p:nvPr/>
        </p:nvCxnSpPr>
        <p:spPr>
          <a:xfrm>
            <a:off x="7168828" y="3607286"/>
            <a:ext cx="0" cy="1118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9F8FF9D-5B6A-AEC8-C3F1-E468852DD150}"/>
              </a:ext>
            </a:extLst>
          </p:cNvPr>
          <p:cNvCxnSpPr>
            <a:cxnSpLocks/>
          </p:cNvCxnSpPr>
          <p:nvPr/>
        </p:nvCxnSpPr>
        <p:spPr>
          <a:xfrm>
            <a:off x="7684170" y="3317144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62FC977-0102-0D77-ADA7-C370E0B4CCCD}"/>
              </a:ext>
            </a:extLst>
          </p:cNvPr>
          <p:cNvCxnSpPr>
            <a:cxnSpLocks/>
          </p:cNvCxnSpPr>
          <p:nvPr/>
        </p:nvCxnSpPr>
        <p:spPr>
          <a:xfrm flipV="1">
            <a:off x="6533602" y="3902638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A799F6E-8FFD-0428-9839-8E1A8FA5DCFB}"/>
              </a:ext>
            </a:extLst>
          </p:cNvPr>
          <p:cNvCxnSpPr>
            <a:cxnSpLocks/>
          </p:cNvCxnSpPr>
          <p:nvPr/>
        </p:nvCxnSpPr>
        <p:spPr>
          <a:xfrm flipV="1">
            <a:off x="6533602" y="4173308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41C74D-BF36-8B59-8A0B-42A83CDC0B75}"/>
              </a:ext>
            </a:extLst>
          </p:cNvPr>
          <p:cNvCxnSpPr>
            <a:cxnSpLocks/>
          </p:cNvCxnSpPr>
          <p:nvPr/>
        </p:nvCxnSpPr>
        <p:spPr>
          <a:xfrm flipV="1">
            <a:off x="6533602" y="4421924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5A7C80-D11C-DF8F-BABA-0B06DC145F03}"/>
              </a:ext>
            </a:extLst>
          </p:cNvPr>
          <p:cNvCxnSpPr>
            <a:cxnSpLocks/>
          </p:cNvCxnSpPr>
          <p:nvPr/>
        </p:nvCxnSpPr>
        <p:spPr>
          <a:xfrm>
            <a:off x="6832420" y="3600760"/>
            <a:ext cx="0" cy="1118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2A74385-08C7-CED8-0B91-5C6B49A94609}"/>
              </a:ext>
            </a:extLst>
          </p:cNvPr>
          <p:cNvCxnSpPr>
            <a:cxnSpLocks/>
          </p:cNvCxnSpPr>
          <p:nvPr/>
        </p:nvCxnSpPr>
        <p:spPr>
          <a:xfrm>
            <a:off x="7119639" y="3436502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82B2D6A-AEDA-9FBA-2DB4-4CDA6DC033E9}"/>
              </a:ext>
            </a:extLst>
          </p:cNvPr>
          <p:cNvCxnSpPr>
            <a:cxnSpLocks/>
          </p:cNvCxnSpPr>
          <p:nvPr/>
        </p:nvCxnSpPr>
        <p:spPr>
          <a:xfrm>
            <a:off x="7373639" y="3292895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EDFA6D6-0C10-86E7-458F-E44440951668}"/>
              </a:ext>
            </a:extLst>
          </p:cNvPr>
          <p:cNvSpPr txBox="1"/>
          <p:nvPr/>
        </p:nvSpPr>
        <p:spPr>
          <a:xfrm>
            <a:off x="10384573" y="486993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1x1x4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3DE2A4-EAA8-C2D4-AA28-6D74F8FBD978}"/>
              </a:ext>
            </a:extLst>
          </p:cNvPr>
          <p:cNvSpPr txBox="1"/>
          <p:nvPr/>
        </p:nvSpPr>
        <p:spPr>
          <a:xfrm>
            <a:off x="9095017" y="421391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GAP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C9EF8F4-F40D-1AD3-E7C2-BAF487DD8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642" y="1174515"/>
            <a:ext cx="4058845" cy="1399452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6E533EB-CD34-CA80-7C31-31C322C963CE}"/>
              </a:ext>
            </a:extLst>
          </p:cNvPr>
          <p:cNvSpPr/>
          <p:nvPr/>
        </p:nvSpPr>
        <p:spPr>
          <a:xfrm>
            <a:off x="7779519" y="1422400"/>
            <a:ext cx="297681" cy="735013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45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Channel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02546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(CA) </a:t>
            </a:r>
            <a:r>
              <a:rPr lang="ko-KR" altLang="en-US" b="1" dirty="0"/>
              <a:t>추가 실험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32F5"/>
                </a:solidFill>
              </a:rPr>
              <a:t>Channel attention block </a:t>
            </a:r>
            <a:r>
              <a:rPr lang="ko-KR" altLang="en-US" sz="1600" dirty="0">
                <a:solidFill>
                  <a:srgbClr val="0032F5"/>
                </a:solidFill>
              </a:rPr>
              <a:t>선언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7252B9-4043-2CD0-76CF-657BD3C0A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52" r="52600"/>
          <a:stretch/>
        </p:blipFill>
        <p:spPr>
          <a:xfrm>
            <a:off x="359454" y="2750271"/>
            <a:ext cx="5624785" cy="2693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19F00C-F6D8-E146-E324-5B9E72D52404}"/>
              </a:ext>
            </a:extLst>
          </p:cNvPr>
          <p:cNvSpPr/>
          <p:nvPr/>
        </p:nvSpPr>
        <p:spPr>
          <a:xfrm>
            <a:off x="811427" y="3427634"/>
            <a:ext cx="4785013" cy="315078"/>
          </a:xfrm>
          <a:prstGeom prst="roundRect">
            <a:avLst>
              <a:gd name="adj" fmla="val 12791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24F1A8-C384-8B82-A95E-82898543A971}"/>
              </a:ext>
            </a:extLst>
          </p:cNvPr>
          <p:cNvSpPr/>
          <p:nvPr/>
        </p:nvSpPr>
        <p:spPr>
          <a:xfrm>
            <a:off x="8498000" y="4002140"/>
            <a:ext cx="955430" cy="2168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C90FC0-0FBE-33E7-B40F-C7F49E137FDD}"/>
              </a:ext>
            </a:extLst>
          </p:cNvPr>
          <p:cNvSpPr/>
          <p:nvPr/>
        </p:nvSpPr>
        <p:spPr>
          <a:xfrm>
            <a:off x="10009045" y="3896723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B12EDC-0053-7AE9-19F5-17602111B025}"/>
              </a:ext>
            </a:extLst>
          </p:cNvPr>
          <p:cNvSpPr/>
          <p:nvPr/>
        </p:nvSpPr>
        <p:spPr>
          <a:xfrm>
            <a:off x="10532633" y="3896723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FA6D6-0C10-86E7-458F-E44440951668}"/>
              </a:ext>
            </a:extLst>
          </p:cNvPr>
          <p:cNvSpPr txBox="1"/>
          <p:nvPr/>
        </p:nvSpPr>
        <p:spPr>
          <a:xfrm>
            <a:off x="9978173" y="486993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1x1x</a:t>
            </a:r>
            <a:r>
              <a:rPr lang="en-US" altLang="ko-KR" b="1" dirty="0">
                <a:solidFill>
                  <a:srgbClr val="0000FF"/>
                </a:solidFill>
              </a:rPr>
              <a:t>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3DE2A4-EAA8-C2D4-AA28-6D74F8FBD978}"/>
              </a:ext>
            </a:extLst>
          </p:cNvPr>
          <p:cNvSpPr txBox="1"/>
          <p:nvPr/>
        </p:nvSpPr>
        <p:spPr>
          <a:xfrm>
            <a:off x="8312715" y="4213913"/>
            <a:ext cx="13260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Conv1&amp;</a:t>
            </a:r>
          </a:p>
          <a:p>
            <a:pPr algn="ctr"/>
            <a:r>
              <a:rPr lang="en-US" altLang="ko-KR" sz="1400" b="1" dirty="0" err="1">
                <a:solidFill>
                  <a:srgbClr val="FF0000"/>
                </a:solidFill>
              </a:rPr>
              <a:t>ReLU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(reduction: 2)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0BD9FB-BBEB-0148-F8BD-7F3524610D37}"/>
              </a:ext>
            </a:extLst>
          </p:cNvPr>
          <p:cNvSpPr/>
          <p:nvPr/>
        </p:nvSpPr>
        <p:spPr>
          <a:xfrm>
            <a:off x="6900834" y="3910774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C299E8-409F-52D8-C861-FE6A96BC1341}"/>
              </a:ext>
            </a:extLst>
          </p:cNvPr>
          <p:cNvSpPr/>
          <p:nvPr/>
        </p:nvSpPr>
        <p:spPr>
          <a:xfrm>
            <a:off x="7152293" y="3910774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88B078-8912-3465-9081-043E1D7C6885}"/>
              </a:ext>
            </a:extLst>
          </p:cNvPr>
          <p:cNvSpPr/>
          <p:nvPr/>
        </p:nvSpPr>
        <p:spPr>
          <a:xfrm>
            <a:off x="7403752" y="3910774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B08516-910C-303A-3ED3-1E1B69132B0E}"/>
              </a:ext>
            </a:extLst>
          </p:cNvPr>
          <p:cNvSpPr/>
          <p:nvPr/>
        </p:nvSpPr>
        <p:spPr>
          <a:xfrm>
            <a:off x="7655211" y="3910774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4BFF0F-10D3-9EDE-FC50-0A21AA4BAA79}"/>
              </a:ext>
            </a:extLst>
          </p:cNvPr>
          <p:cNvSpPr txBox="1"/>
          <p:nvPr/>
        </p:nvSpPr>
        <p:spPr>
          <a:xfrm>
            <a:off x="7100751" y="486993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1x1x4</a:t>
            </a:r>
            <a:endParaRPr lang="ko-KR" altLang="en-US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EC351F2-01FB-3306-55BE-261D6D3DD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642" y="1174515"/>
            <a:ext cx="4058845" cy="1399452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E4D87-8F68-81B4-2952-8B90027159D3}"/>
              </a:ext>
            </a:extLst>
          </p:cNvPr>
          <p:cNvSpPr/>
          <p:nvPr/>
        </p:nvSpPr>
        <p:spPr>
          <a:xfrm>
            <a:off x="8063999" y="1422400"/>
            <a:ext cx="475481" cy="735013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89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97CAB1-32CA-7BFD-93BA-A17A4EA6A64C}"/>
              </a:ext>
            </a:extLst>
          </p:cNvPr>
          <p:cNvSpPr/>
          <p:nvPr/>
        </p:nvSpPr>
        <p:spPr>
          <a:xfrm>
            <a:off x="9707211" y="3896723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Channel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02546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(CA) </a:t>
            </a:r>
            <a:r>
              <a:rPr lang="ko-KR" altLang="en-US" b="1" dirty="0"/>
              <a:t>추가 실험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32F5"/>
                </a:solidFill>
              </a:rPr>
              <a:t>Channel attention block </a:t>
            </a:r>
            <a:r>
              <a:rPr lang="ko-KR" altLang="en-US" sz="1600" dirty="0">
                <a:solidFill>
                  <a:srgbClr val="0032F5"/>
                </a:solidFill>
              </a:rPr>
              <a:t>선언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7252B9-4043-2CD0-76CF-657BD3C0A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52" r="52600"/>
          <a:stretch/>
        </p:blipFill>
        <p:spPr>
          <a:xfrm>
            <a:off x="359454" y="2750271"/>
            <a:ext cx="5624785" cy="2693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19F00C-F6D8-E146-E324-5B9E72D52404}"/>
              </a:ext>
            </a:extLst>
          </p:cNvPr>
          <p:cNvSpPr/>
          <p:nvPr/>
        </p:nvSpPr>
        <p:spPr>
          <a:xfrm>
            <a:off x="811427" y="3773202"/>
            <a:ext cx="5063370" cy="315078"/>
          </a:xfrm>
          <a:prstGeom prst="roundRect">
            <a:avLst>
              <a:gd name="adj" fmla="val 12791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24F1A8-C384-8B82-A95E-82898543A971}"/>
              </a:ext>
            </a:extLst>
          </p:cNvPr>
          <p:cNvSpPr/>
          <p:nvPr/>
        </p:nvSpPr>
        <p:spPr>
          <a:xfrm>
            <a:off x="8498000" y="4002140"/>
            <a:ext cx="955430" cy="2168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C90FC0-0FBE-33E7-B40F-C7F49E137FDD}"/>
              </a:ext>
            </a:extLst>
          </p:cNvPr>
          <p:cNvSpPr/>
          <p:nvPr/>
        </p:nvSpPr>
        <p:spPr>
          <a:xfrm>
            <a:off x="9982352" y="3896723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FA6D6-0C10-86E7-458F-E44440951668}"/>
              </a:ext>
            </a:extLst>
          </p:cNvPr>
          <p:cNvSpPr txBox="1"/>
          <p:nvPr/>
        </p:nvSpPr>
        <p:spPr>
          <a:xfrm>
            <a:off x="9978173" y="486993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1x1x</a:t>
            </a:r>
            <a:r>
              <a:rPr lang="en-US" altLang="ko-KR" b="1" dirty="0">
                <a:solidFill>
                  <a:srgbClr val="0000FF"/>
                </a:solidFill>
              </a:rPr>
              <a:t>4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3DE2A4-EAA8-C2D4-AA28-6D74F8FBD978}"/>
              </a:ext>
            </a:extLst>
          </p:cNvPr>
          <p:cNvSpPr txBox="1"/>
          <p:nvPr/>
        </p:nvSpPr>
        <p:spPr>
          <a:xfrm>
            <a:off x="8312715" y="4213913"/>
            <a:ext cx="13260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Conv2&amp;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Sigmoid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(reduction: 2)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0BD9FB-BBEB-0148-F8BD-7F3524610D37}"/>
              </a:ext>
            </a:extLst>
          </p:cNvPr>
          <p:cNvSpPr/>
          <p:nvPr/>
        </p:nvSpPr>
        <p:spPr>
          <a:xfrm>
            <a:off x="6900834" y="3916072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88B078-8912-3465-9081-043E1D7C6885}"/>
              </a:ext>
            </a:extLst>
          </p:cNvPr>
          <p:cNvSpPr/>
          <p:nvPr/>
        </p:nvSpPr>
        <p:spPr>
          <a:xfrm>
            <a:off x="7376724" y="3916072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4BFF0F-10D3-9EDE-FC50-0A21AA4BAA79}"/>
              </a:ext>
            </a:extLst>
          </p:cNvPr>
          <p:cNvSpPr txBox="1"/>
          <p:nvPr/>
        </p:nvSpPr>
        <p:spPr>
          <a:xfrm>
            <a:off x="7100751" y="486993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1x1x</a:t>
            </a:r>
            <a:r>
              <a:rPr lang="en-US" altLang="ko-KR" b="1" dirty="0">
                <a:solidFill>
                  <a:srgbClr val="0000FF"/>
                </a:solidFill>
              </a:rPr>
              <a:t>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CB94F-9994-90C6-7E92-BFFCC1ADA82F}"/>
              </a:ext>
            </a:extLst>
          </p:cNvPr>
          <p:cNvSpPr/>
          <p:nvPr/>
        </p:nvSpPr>
        <p:spPr>
          <a:xfrm>
            <a:off x="10257493" y="3896723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B12EDC-0053-7AE9-19F5-17602111B025}"/>
              </a:ext>
            </a:extLst>
          </p:cNvPr>
          <p:cNvSpPr/>
          <p:nvPr/>
        </p:nvSpPr>
        <p:spPr>
          <a:xfrm>
            <a:off x="10532633" y="3896723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56AEB-ED50-C07D-A603-3E571D8F40DC}"/>
              </a:ext>
            </a:extLst>
          </p:cNvPr>
          <p:cNvSpPr txBox="1"/>
          <p:nvPr/>
        </p:nvSpPr>
        <p:spPr>
          <a:xfrm>
            <a:off x="9183011" y="5290104"/>
            <a:ext cx="2541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Channel </a:t>
            </a:r>
            <a:r>
              <a:rPr lang="ko-KR" altLang="en-US" sz="1400" b="1" dirty="0">
                <a:solidFill>
                  <a:srgbClr val="0000FF"/>
                </a:solidFill>
              </a:rPr>
              <a:t>별 중요도 </a:t>
            </a:r>
            <a:r>
              <a:rPr lang="en-US" altLang="ko-KR" sz="1400" b="1" dirty="0">
                <a:solidFill>
                  <a:srgbClr val="0000FF"/>
                </a:solidFill>
              </a:rPr>
              <a:t>(weights)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F2D6E0-B10B-0F11-3621-B38F06C2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642" y="1174515"/>
            <a:ext cx="4058845" cy="139945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53EFF1-8B46-3A5C-51E2-AC849D44F6EF}"/>
              </a:ext>
            </a:extLst>
          </p:cNvPr>
          <p:cNvSpPr/>
          <p:nvPr/>
        </p:nvSpPr>
        <p:spPr>
          <a:xfrm>
            <a:off x="8551679" y="1422400"/>
            <a:ext cx="688841" cy="735013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28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Channel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025461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(CA) </a:t>
            </a:r>
            <a:r>
              <a:rPr lang="ko-KR" altLang="en-US" b="1" dirty="0"/>
              <a:t>추가 실험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32F5"/>
                </a:solidFill>
              </a:rPr>
              <a:t>Channel attention block </a:t>
            </a:r>
            <a:r>
              <a:rPr lang="ko-KR" altLang="en-US" sz="1600" dirty="0">
                <a:solidFill>
                  <a:srgbClr val="0032F5"/>
                </a:solidFill>
              </a:rPr>
              <a:t>선언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7252B9-4043-2CD0-76CF-657BD3C0A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52" r="52600"/>
          <a:stretch/>
        </p:blipFill>
        <p:spPr>
          <a:xfrm>
            <a:off x="359454" y="2750271"/>
            <a:ext cx="5624785" cy="2693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19F00C-F6D8-E146-E324-5B9E72D52404}"/>
              </a:ext>
            </a:extLst>
          </p:cNvPr>
          <p:cNvSpPr/>
          <p:nvPr/>
        </p:nvSpPr>
        <p:spPr>
          <a:xfrm>
            <a:off x="811427" y="4098322"/>
            <a:ext cx="3521813" cy="707358"/>
          </a:xfrm>
          <a:prstGeom prst="roundRect">
            <a:avLst>
              <a:gd name="adj" fmla="val 12791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24F1A8-C384-8B82-A95E-82898543A971}"/>
              </a:ext>
            </a:extLst>
          </p:cNvPr>
          <p:cNvSpPr/>
          <p:nvPr/>
        </p:nvSpPr>
        <p:spPr>
          <a:xfrm>
            <a:off x="8498000" y="4002140"/>
            <a:ext cx="955430" cy="2168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FA6D6-0C10-86E7-458F-E44440951668}"/>
              </a:ext>
            </a:extLst>
          </p:cNvPr>
          <p:cNvSpPr txBox="1"/>
          <p:nvPr/>
        </p:nvSpPr>
        <p:spPr>
          <a:xfrm>
            <a:off x="9978173" y="501920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4x4</a:t>
            </a:r>
            <a:r>
              <a:rPr lang="en-US" altLang="ko-KR" b="1" dirty="0"/>
              <a:t>x4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3DE2A4-EAA8-C2D4-AA28-6D74F8FBD978}"/>
              </a:ext>
            </a:extLst>
          </p:cNvPr>
          <p:cNvSpPr txBox="1"/>
          <p:nvPr/>
        </p:nvSpPr>
        <p:spPr>
          <a:xfrm>
            <a:off x="8570799" y="4213913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expand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E2221E-16A0-BEA4-EEE6-E916413390E8}"/>
              </a:ext>
            </a:extLst>
          </p:cNvPr>
          <p:cNvSpPr/>
          <p:nvPr/>
        </p:nvSpPr>
        <p:spPr>
          <a:xfrm>
            <a:off x="6803818" y="3896723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166526-A8C1-325F-1B5B-CC94383612A2}"/>
              </a:ext>
            </a:extLst>
          </p:cNvPr>
          <p:cNvSpPr/>
          <p:nvPr/>
        </p:nvSpPr>
        <p:spPr>
          <a:xfrm>
            <a:off x="7078959" y="3896723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CC759-DE42-E798-1949-19790F2E221E}"/>
              </a:ext>
            </a:extLst>
          </p:cNvPr>
          <p:cNvSpPr txBox="1"/>
          <p:nvPr/>
        </p:nvSpPr>
        <p:spPr>
          <a:xfrm>
            <a:off x="7074780" y="501920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1x1x4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445795-F951-B8FE-1FF1-B118B165CA55}"/>
              </a:ext>
            </a:extLst>
          </p:cNvPr>
          <p:cNvSpPr/>
          <p:nvPr/>
        </p:nvSpPr>
        <p:spPr>
          <a:xfrm>
            <a:off x="7354100" y="3896723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AAD975-DCF4-F809-3BF5-E5932D42A5CF}"/>
              </a:ext>
            </a:extLst>
          </p:cNvPr>
          <p:cNvSpPr/>
          <p:nvPr/>
        </p:nvSpPr>
        <p:spPr>
          <a:xfrm>
            <a:off x="7629240" y="3896723"/>
            <a:ext cx="445507" cy="403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F633B6-9E61-AFBF-CA77-00B46925176D}"/>
              </a:ext>
            </a:extLst>
          </p:cNvPr>
          <p:cNvSpPr/>
          <p:nvPr/>
        </p:nvSpPr>
        <p:spPr>
          <a:xfrm>
            <a:off x="9442164" y="3345648"/>
            <a:ext cx="1506415" cy="1363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F84ED6-D1F4-B3F4-1E8D-A60E95602668}"/>
              </a:ext>
            </a:extLst>
          </p:cNvPr>
          <p:cNvSpPr/>
          <p:nvPr/>
        </p:nvSpPr>
        <p:spPr>
          <a:xfrm>
            <a:off x="9781703" y="3345648"/>
            <a:ext cx="1506415" cy="1363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B05C5F-D150-6BC9-0344-AE323E659F79}"/>
              </a:ext>
            </a:extLst>
          </p:cNvPr>
          <p:cNvSpPr/>
          <p:nvPr/>
        </p:nvSpPr>
        <p:spPr>
          <a:xfrm>
            <a:off x="10121242" y="3345648"/>
            <a:ext cx="1506415" cy="1363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E7A479-8540-D3A4-7555-5D6248E0CFBD}"/>
              </a:ext>
            </a:extLst>
          </p:cNvPr>
          <p:cNvSpPr/>
          <p:nvPr/>
        </p:nvSpPr>
        <p:spPr>
          <a:xfrm>
            <a:off x="10460781" y="3345648"/>
            <a:ext cx="1506415" cy="1363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9196DE0-2316-CBE2-CA64-7AE46C26CAD0}"/>
              </a:ext>
            </a:extLst>
          </p:cNvPr>
          <p:cNvCxnSpPr>
            <a:cxnSpLocks/>
          </p:cNvCxnSpPr>
          <p:nvPr/>
        </p:nvCxnSpPr>
        <p:spPr>
          <a:xfrm>
            <a:off x="11224080" y="3474602"/>
            <a:ext cx="0" cy="11019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2A3D641-C747-EE9A-08FA-1B386C17A268}"/>
              </a:ext>
            </a:extLst>
          </p:cNvPr>
          <p:cNvCxnSpPr>
            <a:cxnSpLocks/>
          </p:cNvCxnSpPr>
          <p:nvPr/>
        </p:nvCxnSpPr>
        <p:spPr>
          <a:xfrm flipH="1">
            <a:off x="10942727" y="3627002"/>
            <a:ext cx="5852" cy="1131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79E0630-4C7B-5AC9-4027-F7C5CA5AB309}"/>
              </a:ext>
            </a:extLst>
          </p:cNvPr>
          <p:cNvCxnSpPr>
            <a:cxnSpLocks/>
          </p:cNvCxnSpPr>
          <p:nvPr/>
        </p:nvCxnSpPr>
        <p:spPr>
          <a:xfrm>
            <a:off x="11505425" y="3292895"/>
            <a:ext cx="0" cy="1131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F15F50-37DF-1100-0633-E9EEB8C4218F}"/>
              </a:ext>
            </a:extLst>
          </p:cNvPr>
          <p:cNvCxnSpPr>
            <a:cxnSpLocks/>
          </p:cNvCxnSpPr>
          <p:nvPr/>
        </p:nvCxnSpPr>
        <p:spPr>
          <a:xfrm flipV="1">
            <a:off x="10685959" y="3744233"/>
            <a:ext cx="1065660" cy="623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54C18F4-220A-A860-0ED3-752D55732C74}"/>
              </a:ext>
            </a:extLst>
          </p:cNvPr>
          <p:cNvCxnSpPr>
            <a:cxnSpLocks/>
          </p:cNvCxnSpPr>
          <p:nvPr/>
        </p:nvCxnSpPr>
        <p:spPr>
          <a:xfrm flipV="1">
            <a:off x="10685959" y="3429489"/>
            <a:ext cx="1065660" cy="612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8F70D3-BDF4-7943-2AC6-F91609E5246F}"/>
              </a:ext>
            </a:extLst>
          </p:cNvPr>
          <p:cNvCxnSpPr>
            <a:cxnSpLocks/>
          </p:cNvCxnSpPr>
          <p:nvPr/>
        </p:nvCxnSpPr>
        <p:spPr>
          <a:xfrm flipV="1">
            <a:off x="10685959" y="4029815"/>
            <a:ext cx="1065660" cy="607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757C13-981E-C0BB-BBFF-85A2F84EF011}"/>
              </a:ext>
            </a:extLst>
          </p:cNvPr>
          <p:cNvCxnSpPr>
            <a:cxnSpLocks/>
          </p:cNvCxnSpPr>
          <p:nvPr/>
        </p:nvCxnSpPr>
        <p:spPr>
          <a:xfrm flipV="1">
            <a:off x="10346420" y="3886049"/>
            <a:ext cx="338462" cy="2110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4595008-0BD2-BF60-A82E-25321BFF8720}"/>
              </a:ext>
            </a:extLst>
          </p:cNvPr>
          <p:cNvCxnSpPr>
            <a:cxnSpLocks/>
          </p:cNvCxnSpPr>
          <p:nvPr/>
        </p:nvCxnSpPr>
        <p:spPr>
          <a:xfrm flipV="1">
            <a:off x="10346420" y="4166500"/>
            <a:ext cx="326807" cy="201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2236795-67B5-02BE-2C3C-61BFA70A7CB9}"/>
              </a:ext>
            </a:extLst>
          </p:cNvPr>
          <p:cNvCxnSpPr>
            <a:cxnSpLocks/>
          </p:cNvCxnSpPr>
          <p:nvPr/>
        </p:nvCxnSpPr>
        <p:spPr>
          <a:xfrm flipV="1">
            <a:off x="10346420" y="4420555"/>
            <a:ext cx="326807" cy="1958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1832BB7-8B4E-CD8F-4763-94F81EFE725D}"/>
              </a:ext>
            </a:extLst>
          </p:cNvPr>
          <p:cNvCxnSpPr>
            <a:cxnSpLocks/>
          </p:cNvCxnSpPr>
          <p:nvPr/>
        </p:nvCxnSpPr>
        <p:spPr>
          <a:xfrm>
            <a:off x="10903658" y="3451481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15D3360-4C16-8954-561C-A23D8501D1F1}"/>
              </a:ext>
            </a:extLst>
          </p:cNvPr>
          <p:cNvCxnSpPr>
            <a:cxnSpLocks/>
          </p:cNvCxnSpPr>
          <p:nvPr/>
        </p:nvCxnSpPr>
        <p:spPr>
          <a:xfrm>
            <a:off x="10634654" y="3605997"/>
            <a:ext cx="0" cy="1103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BF3A061-55D1-939E-169E-3A615B652BC3}"/>
              </a:ext>
            </a:extLst>
          </p:cNvPr>
          <p:cNvCxnSpPr>
            <a:cxnSpLocks/>
          </p:cNvCxnSpPr>
          <p:nvPr/>
        </p:nvCxnSpPr>
        <p:spPr>
          <a:xfrm>
            <a:off x="11154230" y="3309665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33BF9C-15B7-2B3C-8225-D36D177144A3}"/>
              </a:ext>
            </a:extLst>
          </p:cNvPr>
          <p:cNvCxnSpPr>
            <a:cxnSpLocks/>
          </p:cNvCxnSpPr>
          <p:nvPr/>
        </p:nvCxnSpPr>
        <p:spPr>
          <a:xfrm flipV="1">
            <a:off x="9994149" y="3909164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0E7888-88AF-44E0-FFB4-04ED0FC35F54}"/>
              </a:ext>
            </a:extLst>
          </p:cNvPr>
          <p:cNvCxnSpPr>
            <a:cxnSpLocks/>
          </p:cNvCxnSpPr>
          <p:nvPr/>
        </p:nvCxnSpPr>
        <p:spPr>
          <a:xfrm flipV="1">
            <a:off x="9994149" y="4179834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9E0E080-565F-6D0C-A119-E3ECAE4141E1}"/>
              </a:ext>
            </a:extLst>
          </p:cNvPr>
          <p:cNvCxnSpPr>
            <a:cxnSpLocks/>
          </p:cNvCxnSpPr>
          <p:nvPr/>
        </p:nvCxnSpPr>
        <p:spPr>
          <a:xfrm flipV="1">
            <a:off x="9994149" y="4428450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F1D65C8-DDD1-CE3E-B116-923544C6FE74}"/>
              </a:ext>
            </a:extLst>
          </p:cNvPr>
          <p:cNvCxnSpPr>
            <a:cxnSpLocks/>
          </p:cNvCxnSpPr>
          <p:nvPr/>
        </p:nvCxnSpPr>
        <p:spPr>
          <a:xfrm>
            <a:off x="10566204" y="3451481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F3E7F81-20F2-BA5C-9E90-170497B68F16}"/>
              </a:ext>
            </a:extLst>
          </p:cNvPr>
          <p:cNvCxnSpPr>
            <a:cxnSpLocks/>
          </p:cNvCxnSpPr>
          <p:nvPr/>
        </p:nvCxnSpPr>
        <p:spPr>
          <a:xfrm>
            <a:off x="10292967" y="3607286"/>
            <a:ext cx="0" cy="1118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5C11D97-B380-9F58-E4D7-5D69CB78C1E9}"/>
              </a:ext>
            </a:extLst>
          </p:cNvPr>
          <p:cNvCxnSpPr>
            <a:cxnSpLocks/>
          </p:cNvCxnSpPr>
          <p:nvPr/>
        </p:nvCxnSpPr>
        <p:spPr>
          <a:xfrm>
            <a:off x="10808309" y="3317144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D6DEBD0-3FDF-A2F3-741B-332417A084D1}"/>
              </a:ext>
            </a:extLst>
          </p:cNvPr>
          <p:cNvCxnSpPr>
            <a:cxnSpLocks/>
          </p:cNvCxnSpPr>
          <p:nvPr/>
        </p:nvCxnSpPr>
        <p:spPr>
          <a:xfrm flipV="1">
            <a:off x="9657741" y="3902638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DB38766-11A3-59A6-0A72-33A6EA22BB15}"/>
              </a:ext>
            </a:extLst>
          </p:cNvPr>
          <p:cNvCxnSpPr>
            <a:cxnSpLocks/>
          </p:cNvCxnSpPr>
          <p:nvPr/>
        </p:nvCxnSpPr>
        <p:spPr>
          <a:xfrm flipV="1">
            <a:off x="9657741" y="4173308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02E702C-2CE5-3523-5641-9C64ED16E812}"/>
              </a:ext>
            </a:extLst>
          </p:cNvPr>
          <p:cNvCxnSpPr>
            <a:cxnSpLocks/>
          </p:cNvCxnSpPr>
          <p:nvPr/>
        </p:nvCxnSpPr>
        <p:spPr>
          <a:xfrm flipV="1">
            <a:off x="9657741" y="4421924"/>
            <a:ext cx="339539" cy="208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6A32F3A-22B6-F294-BA7F-91850EA1547B}"/>
              </a:ext>
            </a:extLst>
          </p:cNvPr>
          <p:cNvCxnSpPr>
            <a:cxnSpLocks/>
          </p:cNvCxnSpPr>
          <p:nvPr/>
        </p:nvCxnSpPr>
        <p:spPr>
          <a:xfrm>
            <a:off x="9956559" y="3600760"/>
            <a:ext cx="0" cy="1118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7F2A3B-55A6-0777-87B7-D8563706FE13}"/>
              </a:ext>
            </a:extLst>
          </p:cNvPr>
          <p:cNvCxnSpPr>
            <a:cxnSpLocks/>
          </p:cNvCxnSpPr>
          <p:nvPr/>
        </p:nvCxnSpPr>
        <p:spPr>
          <a:xfrm>
            <a:off x="10243778" y="3436502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9D92B01-C81D-E967-4B1D-B01E5A79FC54}"/>
              </a:ext>
            </a:extLst>
          </p:cNvPr>
          <p:cNvCxnSpPr>
            <a:cxnSpLocks/>
          </p:cNvCxnSpPr>
          <p:nvPr/>
        </p:nvCxnSpPr>
        <p:spPr>
          <a:xfrm>
            <a:off x="10497778" y="3292895"/>
            <a:ext cx="0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EB623FF6-BA59-56DC-8F83-AABD604F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642" y="1174515"/>
            <a:ext cx="4058845" cy="1399452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BF5EB39-CD47-46DB-7387-6D090EAECE13}"/>
              </a:ext>
            </a:extLst>
          </p:cNvPr>
          <p:cNvSpPr/>
          <p:nvPr/>
        </p:nvSpPr>
        <p:spPr>
          <a:xfrm>
            <a:off x="9181599" y="2120569"/>
            <a:ext cx="404361" cy="316279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02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27A005-2E9C-9242-BDE7-B4F6B664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70" y="2600433"/>
            <a:ext cx="5692730" cy="3622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Channel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209807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(CA) </a:t>
            </a:r>
            <a:r>
              <a:rPr lang="ko-KR" altLang="en-US" b="1" dirty="0"/>
              <a:t>추가 실험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VGG </a:t>
            </a:r>
            <a:r>
              <a:rPr lang="ko-KR" altLang="en-US" sz="1600" dirty="0"/>
              <a:t>구조 중 </a:t>
            </a:r>
            <a:r>
              <a:rPr lang="en-US" altLang="ko-KR" sz="1600" dirty="0"/>
              <a:t>channel attention </a:t>
            </a:r>
            <a:r>
              <a:rPr lang="ko-KR" altLang="en-US" sz="1600" dirty="0"/>
              <a:t>선언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5DDBF32-5D99-4C4F-C2A8-6825476E31FB}"/>
              </a:ext>
            </a:extLst>
          </p:cNvPr>
          <p:cNvSpPr/>
          <p:nvPr/>
        </p:nvSpPr>
        <p:spPr>
          <a:xfrm>
            <a:off x="538089" y="6004560"/>
            <a:ext cx="3891671" cy="218854"/>
          </a:xfrm>
          <a:prstGeom prst="roundRect">
            <a:avLst>
              <a:gd name="adj" fmla="val 12791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C5B16C-E23D-E165-F976-22E8F8FBB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1" y="1478539"/>
            <a:ext cx="6138625" cy="240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4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95F583-CE83-D2DE-A0D1-97C0DD18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424" y="2907655"/>
            <a:ext cx="5881448" cy="331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7C7B3-C541-7895-1A8C-0D00C97F6CA9}"/>
              </a:ext>
            </a:extLst>
          </p:cNvPr>
          <p:cNvSpPr txBox="1"/>
          <p:nvPr/>
        </p:nvSpPr>
        <p:spPr>
          <a:xfrm>
            <a:off x="8182925" y="6121402"/>
            <a:ext cx="1332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&lt;VGG-16</a:t>
            </a:r>
            <a:r>
              <a:rPr lang="ko-KR" altLang="en-US" sz="1200" b="1" dirty="0"/>
              <a:t> 구조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6EC1DC0-627D-92DD-FCA6-D561CF0FDC01}"/>
              </a:ext>
            </a:extLst>
          </p:cNvPr>
          <p:cNvCxnSpPr>
            <a:cxnSpLocks/>
          </p:cNvCxnSpPr>
          <p:nvPr/>
        </p:nvCxnSpPr>
        <p:spPr>
          <a:xfrm flipH="1">
            <a:off x="7141611" y="2210553"/>
            <a:ext cx="330566" cy="1168185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CD644B-FDEC-E210-4217-E43555D09FF0}"/>
              </a:ext>
            </a:extLst>
          </p:cNvPr>
          <p:cNvSpPr txBox="1"/>
          <p:nvPr/>
        </p:nvSpPr>
        <p:spPr>
          <a:xfrm>
            <a:off x="7264261" y="1935857"/>
            <a:ext cx="1008610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3 x 3 x 3 x 64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(S1/P1)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58DCE6-7A69-CA26-01F3-E41F26C6AEA1}"/>
              </a:ext>
            </a:extLst>
          </p:cNvPr>
          <p:cNvCxnSpPr>
            <a:cxnSpLocks/>
          </p:cNvCxnSpPr>
          <p:nvPr/>
        </p:nvCxnSpPr>
        <p:spPr>
          <a:xfrm flipH="1">
            <a:off x="7374206" y="2463020"/>
            <a:ext cx="310243" cy="915718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864A60-F773-8810-C775-84AA2722B978}"/>
              </a:ext>
            </a:extLst>
          </p:cNvPr>
          <p:cNvSpPr txBox="1"/>
          <p:nvPr/>
        </p:nvSpPr>
        <p:spPr>
          <a:xfrm>
            <a:off x="7650280" y="2309670"/>
            <a:ext cx="1083951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3 x 3 x </a:t>
            </a:r>
            <a:r>
              <a:rPr lang="en-US" altLang="ko-KR" sz="1050" b="1" dirty="0">
                <a:solidFill>
                  <a:srgbClr val="C00000"/>
                </a:solidFill>
              </a:rPr>
              <a:t>64</a:t>
            </a:r>
            <a:r>
              <a:rPr lang="en-US" altLang="ko-KR" sz="1050" b="1" dirty="0">
                <a:solidFill>
                  <a:srgbClr val="0000FF"/>
                </a:solidFill>
              </a:rPr>
              <a:t> x 64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(S1/P1)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6878DEF-B853-C8DB-BF37-580B72E518C1}"/>
              </a:ext>
            </a:extLst>
          </p:cNvPr>
          <p:cNvCxnSpPr>
            <a:cxnSpLocks/>
          </p:cNvCxnSpPr>
          <p:nvPr/>
        </p:nvCxnSpPr>
        <p:spPr>
          <a:xfrm flipH="1">
            <a:off x="7558464" y="3048457"/>
            <a:ext cx="790013" cy="818448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C69ADF-CA36-407A-B353-30AB493BBC40}"/>
              </a:ext>
            </a:extLst>
          </p:cNvPr>
          <p:cNvSpPr txBox="1"/>
          <p:nvPr/>
        </p:nvSpPr>
        <p:spPr>
          <a:xfrm>
            <a:off x="8182925" y="2805640"/>
            <a:ext cx="1529586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</a:rPr>
              <a:t>2x2 Max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Pooling (S2)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258AEA-8E19-B5D9-6F3E-A7F9AA5D5B3F}"/>
              </a:ext>
            </a:extLst>
          </p:cNvPr>
          <p:cNvSpPr txBox="1"/>
          <p:nvPr/>
        </p:nvSpPr>
        <p:spPr>
          <a:xfrm>
            <a:off x="8317206" y="2988127"/>
            <a:ext cx="1085554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112 x 112 x 64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EF4BC9-467E-B597-6C58-EC1D1B74F2D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692613" y="3457681"/>
            <a:ext cx="631169" cy="501367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3F83A8-DDC9-90AA-778E-07FD5B0D5F4D}"/>
              </a:ext>
            </a:extLst>
          </p:cNvPr>
          <p:cNvSpPr txBox="1"/>
          <p:nvPr/>
        </p:nvSpPr>
        <p:spPr>
          <a:xfrm>
            <a:off x="8323782" y="3249932"/>
            <a:ext cx="1159292" cy="4154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3 x 3 x 64 x 128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(S1/P1)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C3DD419-3DB4-D907-3063-D0EA3E07C9E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831406" y="3882413"/>
            <a:ext cx="752469" cy="68854"/>
          </a:xfrm>
          <a:prstGeom prst="straightConnector1">
            <a:avLst/>
          </a:prstGeom>
          <a:ln w="12700">
            <a:solidFill>
              <a:srgbClr val="660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24DBA8-80FD-B10A-41B6-2DE37A001181}"/>
              </a:ext>
            </a:extLst>
          </p:cNvPr>
          <p:cNvSpPr txBox="1"/>
          <p:nvPr/>
        </p:nvSpPr>
        <p:spPr>
          <a:xfrm>
            <a:off x="8583875" y="3674664"/>
            <a:ext cx="1268096" cy="4154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3 x 3 x </a:t>
            </a:r>
            <a:r>
              <a:rPr lang="en-US" altLang="ko-KR" sz="1050" b="1" dirty="0">
                <a:solidFill>
                  <a:srgbClr val="C00000"/>
                </a:solidFill>
              </a:rPr>
              <a:t>128</a:t>
            </a:r>
            <a:r>
              <a:rPr lang="en-US" altLang="ko-KR" sz="1050" b="1" dirty="0">
                <a:solidFill>
                  <a:srgbClr val="0000FF"/>
                </a:solidFill>
              </a:rPr>
              <a:t> x 128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(S1/P1)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6951A6-5459-4ECF-273A-401793222E43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Baseline Model – VGG-16 (Visual Geometry Group)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A9EBB-ADF7-F450-4F81-173C0FB02382}"/>
              </a:ext>
            </a:extLst>
          </p:cNvPr>
          <p:cNvSpPr txBox="1"/>
          <p:nvPr/>
        </p:nvSpPr>
        <p:spPr>
          <a:xfrm>
            <a:off x="37513" y="1114883"/>
            <a:ext cx="6282489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간소화된 </a:t>
            </a:r>
            <a:r>
              <a:rPr lang="en-US" altLang="ko-KR" b="1" dirty="0"/>
              <a:t>VGG </a:t>
            </a:r>
            <a:r>
              <a:rPr lang="ko-KR" altLang="en-US" b="1" dirty="0"/>
              <a:t>구조에서 딥러닝 구성요소 추가 실습 진행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8B319715-85F4-3D4D-F3AA-1D982AEE3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9" y="2405542"/>
            <a:ext cx="5562624" cy="33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B4D68E-09A3-689A-8258-DEBECC79216C}"/>
              </a:ext>
            </a:extLst>
          </p:cNvPr>
          <p:cNvSpPr/>
          <p:nvPr/>
        </p:nvSpPr>
        <p:spPr>
          <a:xfrm>
            <a:off x="3091783" y="5572283"/>
            <a:ext cx="707271" cy="1364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35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Channel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209807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Channel attention (CA) </a:t>
            </a:r>
            <a:r>
              <a:rPr lang="ko-KR" altLang="en-US" b="1" dirty="0"/>
              <a:t>추가 실험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VGG </a:t>
            </a:r>
            <a:r>
              <a:rPr lang="ko-KR" altLang="en-US" sz="1600" dirty="0"/>
              <a:t>구조 중 </a:t>
            </a:r>
            <a:r>
              <a:rPr lang="en-US" altLang="ko-KR" sz="1600" dirty="0"/>
              <a:t>channel attention </a:t>
            </a:r>
            <a:r>
              <a:rPr lang="ko-KR" altLang="en-US" sz="1600" dirty="0"/>
              <a:t>선언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C5B16C-E23D-E165-F976-22E8F8FBB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83" y="2845323"/>
            <a:ext cx="6566544" cy="2568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F4FCAA9-2DC3-D7AE-168B-1F74E6A8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36" y="2463800"/>
            <a:ext cx="4459433" cy="3765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41D7E92-9232-492B-6516-129AE8B1578D}"/>
              </a:ext>
            </a:extLst>
          </p:cNvPr>
          <p:cNvSpPr/>
          <p:nvPr/>
        </p:nvSpPr>
        <p:spPr>
          <a:xfrm>
            <a:off x="1005449" y="4607560"/>
            <a:ext cx="2621671" cy="218854"/>
          </a:xfrm>
          <a:prstGeom prst="roundRect">
            <a:avLst>
              <a:gd name="adj" fmla="val 12791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559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Appendix </a:t>
            </a:r>
            <a:r>
              <a:rPr lang="en-US" altLang="ko-KR" sz="2500" b="1" dirty="0">
                <a:solidFill>
                  <a:schemeClr val="bg1"/>
                </a:solidFill>
                <a:sym typeface="Wingdings" panose="05000000000000000000" pitchFamily="2" charset="2"/>
              </a:rPr>
              <a:t>– CNN</a:t>
            </a:r>
            <a:r>
              <a:rPr lang="ko-KR" altLang="en-US" sz="2500" b="1" dirty="0">
                <a:solidFill>
                  <a:schemeClr val="bg1"/>
                </a:solidFill>
                <a:sym typeface="Wingdings" panose="05000000000000000000" pitchFamily="2" charset="2"/>
              </a:rPr>
              <a:t> 구성요소 조합 실험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6350841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조합 실험</a:t>
            </a:r>
            <a:r>
              <a:rPr lang="en-US" altLang="ko-KR" b="1" dirty="0"/>
              <a:t>: Skip, Dense Connection, Channel Attention</a:t>
            </a:r>
            <a:endParaRPr lang="ko-KR" altLang="en-US" b="1" dirty="0">
              <a:solidFill>
                <a:srgbClr val="0032F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182B86-5944-437F-8655-C0B9D48A2019}"/>
              </a:ext>
            </a:extLst>
          </p:cNvPr>
          <p:cNvSpPr/>
          <p:nvPr/>
        </p:nvSpPr>
        <p:spPr>
          <a:xfrm>
            <a:off x="9882717" y="1188174"/>
            <a:ext cx="516484" cy="19530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365D7D-D20F-4898-A4A6-7D2E768DDE6E}"/>
              </a:ext>
            </a:extLst>
          </p:cNvPr>
          <p:cNvSpPr/>
          <p:nvPr/>
        </p:nvSpPr>
        <p:spPr>
          <a:xfrm>
            <a:off x="9882717" y="1452534"/>
            <a:ext cx="516484" cy="1953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CCCC4E-B183-4C0D-B2D0-808B7195948E}"/>
              </a:ext>
            </a:extLst>
          </p:cNvPr>
          <p:cNvSpPr/>
          <p:nvPr/>
        </p:nvSpPr>
        <p:spPr>
          <a:xfrm>
            <a:off x="9882717" y="1716894"/>
            <a:ext cx="516484" cy="19530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CB7E40-D103-40B6-94B9-412B66EDEDD0}"/>
              </a:ext>
            </a:extLst>
          </p:cNvPr>
          <p:cNvSpPr/>
          <p:nvPr/>
        </p:nvSpPr>
        <p:spPr>
          <a:xfrm>
            <a:off x="9882717" y="1981253"/>
            <a:ext cx="516484" cy="1953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406B56-026B-40A5-90A3-B7468C403636}"/>
              </a:ext>
            </a:extLst>
          </p:cNvPr>
          <p:cNvSpPr txBox="1"/>
          <p:nvPr/>
        </p:nvSpPr>
        <p:spPr>
          <a:xfrm>
            <a:off x="10399201" y="1133448"/>
            <a:ext cx="1309428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Convolution layer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06C20-F8A5-4F31-BC0D-28813C6D9E7F}"/>
              </a:ext>
            </a:extLst>
          </p:cNvPr>
          <p:cNvSpPr txBox="1"/>
          <p:nvPr/>
        </p:nvSpPr>
        <p:spPr>
          <a:xfrm>
            <a:off x="10399201" y="1409574"/>
            <a:ext cx="1398232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Activation function</a:t>
            </a:r>
            <a:endParaRPr lang="ko-KR" altLang="en-US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436E9-E2B2-4CA3-849D-C5BBA862B07E}"/>
              </a:ext>
            </a:extLst>
          </p:cNvPr>
          <p:cNvSpPr txBox="1"/>
          <p:nvPr/>
        </p:nvSpPr>
        <p:spPr>
          <a:xfrm>
            <a:off x="10399201" y="1660555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Max Pooling layer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9152-5E9F-4097-9515-E274A7E21F66}"/>
              </a:ext>
            </a:extLst>
          </p:cNvPr>
          <p:cNvSpPr txBox="1"/>
          <p:nvPr/>
        </p:nvSpPr>
        <p:spPr>
          <a:xfrm>
            <a:off x="10399201" y="1942803"/>
            <a:ext cx="1521411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Fully connected layer</a:t>
            </a:r>
            <a:endParaRPr lang="ko-KR" altLang="en-US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356D79-759C-2952-DD68-D00B8C3B2AF7}"/>
              </a:ext>
            </a:extLst>
          </p:cNvPr>
          <p:cNvSpPr txBox="1"/>
          <p:nvPr/>
        </p:nvSpPr>
        <p:spPr>
          <a:xfrm>
            <a:off x="226224" y="5768489"/>
            <a:ext cx="7077579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주의사항</a:t>
            </a:r>
            <a:r>
              <a:rPr lang="en-US" altLang="ko-KR" sz="1400" b="1" dirty="0"/>
              <a:t>(1): Skip connection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Width, Height, Channel</a:t>
            </a:r>
            <a:r>
              <a:rPr lang="ko-KR" altLang="en-US" sz="1400" b="1" dirty="0"/>
              <a:t>이 모두 같아야 사용 가능</a:t>
            </a:r>
            <a:endParaRPr lang="ko-KR" alt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/>
              <a:t>주의사항</a:t>
            </a:r>
            <a:r>
              <a:rPr lang="en-US" altLang="ko-KR" sz="1400" b="1" dirty="0"/>
              <a:t>(2): Dense connection (torch.cat)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width, height</a:t>
            </a:r>
            <a:r>
              <a:rPr lang="ko-KR" altLang="en-US" sz="1400" b="1" dirty="0"/>
              <a:t>이 동일해야 적용 가능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4B3561-5D70-0FB5-F39E-2CAAABC2801E}"/>
              </a:ext>
            </a:extLst>
          </p:cNvPr>
          <p:cNvSpPr/>
          <p:nvPr/>
        </p:nvSpPr>
        <p:spPr>
          <a:xfrm>
            <a:off x="7249925" y="2384486"/>
            <a:ext cx="303522" cy="11257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</a:t>
            </a:r>
            <a:r>
              <a:rPr lang="en-US" altLang="ko-KR" sz="1200" b="1" dirty="0">
                <a:solidFill>
                  <a:srgbClr val="0000FF"/>
                </a:solidFill>
              </a:rPr>
              <a:t>99</a:t>
            </a:r>
            <a:r>
              <a:rPr lang="en-US" altLang="ko-KR" sz="1200" b="1" dirty="0">
                <a:solidFill>
                  <a:schemeClr val="tx1"/>
                </a:solidFill>
              </a:rPr>
              <a:t>]x128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7A4ABA9-B0D9-D635-622E-E2684E48EABD}"/>
              </a:ext>
            </a:extLst>
          </p:cNvPr>
          <p:cNvSpPr/>
          <p:nvPr/>
        </p:nvSpPr>
        <p:spPr>
          <a:xfrm>
            <a:off x="7616602" y="2384486"/>
            <a:ext cx="303522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6B71B19-43C1-0E14-4E6A-BBC3C26435E9}"/>
              </a:ext>
            </a:extLst>
          </p:cNvPr>
          <p:cNvSpPr/>
          <p:nvPr/>
        </p:nvSpPr>
        <p:spPr>
          <a:xfrm>
            <a:off x="7983279" y="2384486"/>
            <a:ext cx="303522" cy="11257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[3x3x128]x256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CD30E6A-5EC9-6FA4-3AB3-EB955B60AC75}"/>
              </a:ext>
            </a:extLst>
          </p:cNvPr>
          <p:cNvSpPr/>
          <p:nvPr/>
        </p:nvSpPr>
        <p:spPr>
          <a:xfrm>
            <a:off x="8349956" y="2384486"/>
            <a:ext cx="303522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46357E3-C494-D88B-D2AC-74C960AE1148}"/>
              </a:ext>
            </a:extLst>
          </p:cNvPr>
          <p:cNvSpPr/>
          <p:nvPr/>
        </p:nvSpPr>
        <p:spPr>
          <a:xfrm>
            <a:off x="9197616" y="2384486"/>
            <a:ext cx="303522" cy="112570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rgbClr val="FFFF00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37C522-F5DB-52AB-54FD-64B068A78936}"/>
              </a:ext>
            </a:extLst>
          </p:cNvPr>
          <p:cNvSpPr/>
          <p:nvPr/>
        </p:nvSpPr>
        <p:spPr>
          <a:xfrm>
            <a:off x="9577978" y="2384486"/>
            <a:ext cx="303522" cy="1125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평탄화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D7BCB7E-A897-CFC2-DC23-86E948B878FE}"/>
              </a:ext>
            </a:extLst>
          </p:cNvPr>
          <p:cNvSpPr/>
          <p:nvPr/>
        </p:nvSpPr>
        <p:spPr>
          <a:xfrm>
            <a:off x="9961336" y="2384486"/>
            <a:ext cx="303522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4096x512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7417056-8F0A-45C3-1D5E-6D8DE4A5F13B}"/>
              </a:ext>
            </a:extLst>
          </p:cNvPr>
          <p:cNvSpPr/>
          <p:nvPr/>
        </p:nvSpPr>
        <p:spPr>
          <a:xfrm>
            <a:off x="10344694" y="2384486"/>
            <a:ext cx="303522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31A4B5C-13A2-604A-2D89-83F32011FD76}"/>
              </a:ext>
            </a:extLst>
          </p:cNvPr>
          <p:cNvSpPr/>
          <p:nvPr/>
        </p:nvSpPr>
        <p:spPr>
          <a:xfrm>
            <a:off x="10728052" y="2384486"/>
            <a:ext cx="303522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512x256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2B1220-B356-F258-6A0E-D97046310E9E}"/>
              </a:ext>
            </a:extLst>
          </p:cNvPr>
          <p:cNvSpPr/>
          <p:nvPr/>
        </p:nvSpPr>
        <p:spPr>
          <a:xfrm>
            <a:off x="11111410" y="2384486"/>
            <a:ext cx="303522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FF87AD4-622E-1229-5371-8FAB67CACCFE}"/>
              </a:ext>
            </a:extLst>
          </p:cNvPr>
          <p:cNvSpPr/>
          <p:nvPr/>
        </p:nvSpPr>
        <p:spPr>
          <a:xfrm>
            <a:off x="11494768" y="2384486"/>
            <a:ext cx="303522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256x10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B99E274B-DFBB-7A8F-9952-D320E21EA365}"/>
              </a:ext>
            </a:extLst>
          </p:cNvPr>
          <p:cNvCxnSpPr>
            <a:cxnSpLocks/>
            <a:stCxn id="124" idx="3"/>
            <a:endCxn id="34" idx="2"/>
          </p:cNvCxnSpPr>
          <p:nvPr/>
        </p:nvCxnSpPr>
        <p:spPr>
          <a:xfrm>
            <a:off x="2642035" y="2947340"/>
            <a:ext cx="20567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B146EF-E899-3F2B-544B-578796D0D0C8}"/>
              </a:ext>
            </a:extLst>
          </p:cNvPr>
          <p:cNvCxnSpPr>
            <a:cxnSpLocks/>
            <a:stCxn id="117" idx="3"/>
          </p:cNvCxnSpPr>
          <p:nvPr/>
        </p:nvCxnSpPr>
        <p:spPr>
          <a:xfrm>
            <a:off x="11798290" y="2947340"/>
            <a:ext cx="2629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그림 119" descr="나무, 잔디, 실외, 운송이(가) 표시된 사진&#10;&#10;자동 생성된 설명">
            <a:extLst>
              <a:ext uri="{FF2B5EF4-FFF2-40B4-BE49-F238E27FC236}">
                <a16:creationId xmlns:a16="http://schemas.microsoft.com/office/drawing/2014/main" id="{E4C22C04-3B84-A846-0FEC-180BF7523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" y="2620735"/>
            <a:ext cx="642668" cy="653210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D97D4E1-DE03-4758-2432-5A3F3C4E19D5}"/>
              </a:ext>
            </a:extLst>
          </p:cNvPr>
          <p:cNvSpPr/>
          <p:nvPr/>
        </p:nvSpPr>
        <p:spPr>
          <a:xfrm>
            <a:off x="1207046" y="2380622"/>
            <a:ext cx="300673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[3x3x3]x16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4E01F3A-7D9B-A902-4CE8-3CAAB475BCFA}"/>
              </a:ext>
            </a:extLst>
          </p:cNvPr>
          <p:cNvSpPr/>
          <p:nvPr/>
        </p:nvSpPr>
        <p:spPr>
          <a:xfrm>
            <a:off x="1585151" y="2380622"/>
            <a:ext cx="300673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58D8A81-7C3A-CD84-A6C1-3097D086CCE4}"/>
              </a:ext>
            </a:extLst>
          </p:cNvPr>
          <p:cNvSpPr/>
          <p:nvPr/>
        </p:nvSpPr>
        <p:spPr>
          <a:xfrm>
            <a:off x="1963256" y="2380622"/>
            <a:ext cx="300673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[3x3x16]x32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7B2FE08-5918-3496-51BD-1B845FAAF977}"/>
              </a:ext>
            </a:extLst>
          </p:cNvPr>
          <p:cNvSpPr/>
          <p:nvPr/>
        </p:nvSpPr>
        <p:spPr>
          <a:xfrm>
            <a:off x="2341362" y="2380622"/>
            <a:ext cx="300673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B57EE76-457F-D307-2410-7959801C42EF}"/>
              </a:ext>
            </a:extLst>
          </p:cNvPr>
          <p:cNvSpPr/>
          <p:nvPr/>
        </p:nvSpPr>
        <p:spPr>
          <a:xfrm>
            <a:off x="3637182" y="2380622"/>
            <a:ext cx="300673" cy="113343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rgbClr val="FFFF00"/>
                </a:solidFill>
              </a:rPr>
              <a:t>MaxPool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395C0B8-536A-69CA-05A0-5C9DDB0709BC}"/>
              </a:ext>
            </a:extLst>
          </p:cNvPr>
          <p:cNvSpPr/>
          <p:nvPr/>
        </p:nvSpPr>
        <p:spPr>
          <a:xfrm>
            <a:off x="4038190" y="2380622"/>
            <a:ext cx="300673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</a:t>
            </a:r>
            <a:r>
              <a:rPr lang="en-US" altLang="ko-KR" sz="1200" b="1" dirty="0">
                <a:solidFill>
                  <a:srgbClr val="0000FF"/>
                </a:solidFill>
              </a:rPr>
              <a:t>35</a:t>
            </a:r>
            <a:r>
              <a:rPr lang="en-US" altLang="ko-KR" sz="1200" b="1" dirty="0">
                <a:solidFill>
                  <a:schemeClr val="tx1"/>
                </a:solidFill>
              </a:rPr>
              <a:t>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0D22FB9-BFBF-F140-5ECF-8A28322F9903}"/>
              </a:ext>
            </a:extLst>
          </p:cNvPr>
          <p:cNvSpPr/>
          <p:nvPr/>
        </p:nvSpPr>
        <p:spPr>
          <a:xfrm>
            <a:off x="4439198" y="2380622"/>
            <a:ext cx="300673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253967A-E4AE-97DF-FEEE-1615D774D85F}"/>
              </a:ext>
            </a:extLst>
          </p:cNvPr>
          <p:cNvSpPr/>
          <p:nvPr/>
        </p:nvSpPr>
        <p:spPr>
          <a:xfrm>
            <a:off x="4840206" y="2380622"/>
            <a:ext cx="300673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[3x3x32]x64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4FB7926-76AF-269B-06A0-4EA35519CFE7}"/>
              </a:ext>
            </a:extLst>
          </p:cNvPr>
          <p:cNvSpPr/>
          <p:nvPr/>
        </p:nvSpPr>
        <p:spPr>
          <a:xfrm>
            <a:off x="5241214" y="2380622"/>
            <a:ext cx="300673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02AB9F-87C7-D34E-34AC-9C8444AC459E}"/>
              </a:ext>
            </a:extLst>
          </p:cNvPr>
          <p:cNvSpPr/>
          <p:nvPr/>
        </p:nvSpPr>
        <p:spPr>
          <a:xfrm>
            <a:off x="6886097" y="2380622"/>
            <a:ext cx="300673" cy="113343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rgbClr val="FFFF00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4560D2-479A-CB51-EF8F-A0707716FF3C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978159" y="2947340"/>
            <a:ext cx="2288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EE089672-5228-F792-F490-4E2A58DB17ED}"/>
              </a:ext>
            </a:extLst>
          </p:cNvPr>
          <p:cNvSpPr txBox="1"/>
          <p:nvPr/>
        </p:nvSpPr>
        <p:spPr>
          <a:xfrm>
            <a:off x="226261" y="2314532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32x32x3</a:t>
            </a:r>
            <a:endParaRPr lang="ko-KR" altLang="en-US" sz="1400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2456084-A601-18FD-AAFD-91FAE4888A63}"/>
              </a:ext>
            </a:extLst>
          </p:cNvPr>
          <p:cNvSpPr/>
          <p:nvPr/>
        </p:nvSpPr>
        <p:spPr>
          <a:xfrm>
            <a:off x="3218594" y="2845057"/>
            <a:ext cx="204567" cy="204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E6CE7B7F-4899-61DD-9167-27273BC945F5}"/>
              </a:ext>
            </a:extLst>
          </p:cNvPr>
          <p:cNvCxnSpPr>
            <a:cxnSpLocks/>
            <a:stCxn id="135" idx="6"/>
            <a:endCxn id="125" idx="1"/>
          </p:cNvCxnSpPr>
          <p:nvPr/>
        </p:nvCxnSpPr>
        <p:spPr>
          <a:xfrm flipV="1">
            <a:off x="3423161" y="2947340"/>
            <a:ext cx="21402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E98B3675-3A5A-9091-5CC7-03A01446559F}"/>
              </a:ext>
            </a:extLst>
          </p:cNvPr>
          <p:cNvSpPr/>
          <p:nvPr/>
        </p:nvSpPr>
        <p:spPr>
          <a:xfrm>
            <a:off x="6515210" y="2845057"/>
            <a:ext cx="204567" cy="204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504F1466-C6DF-78A2-C64A-D18BC2472523}"/>
              </a:ext>
            </a:extLst>
          </p:cNvPr>
          <p:cNvCxnSpPr>
            <a:cxnSpLocks/>
            <a:stCxn id="45" idx="3"/>
            <a:endCxn id="5" idx="2"/>
          </p:cNvCxnSpPr>
          <p:nvPr/>
        </p:nvCxnSpPr>
        <p:spPr>
          <a:xfrm>
            <a:off x="5942896" y="2947340"/>
            <a:ext cx="20142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800470CF-56AB-E621-E290-4C9804DF7A39}"/>
              </a:ext>
            </a:extLst>
          </p:cNvPr>
          <p:cNvCxnSpPr>
            <a:cxnSpLocks/>
            <a:stCxn id="138" idx="6"/>
            <a:endCxn id="130" idx="1"/>
          </p:cNvCxnSpPr>
          <p:nvPr/>
        </p:nvCxnSpPr>
        <p:spPr>
          <a:xfrm flipV="1">
            <a:off x="6719777" y="2947340"/>
            <a:ext cx="16632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3313B404-1B58-50EA-FF24-03EC73291550}"/>
              </a:ext>
            </a:extLst>
          </p:cNvPr>
          <p:cNvCxnSpPr>
            <a:cxnSpLocks/>
          </p:cNvCxnSpPr>
          <p:nvPr/>
        </p:nvCxnSpPr>
        <p:spPr>
          <a:xfrm>
            <a:off x="8653478" y="2947340"/>
            <a:ext cx="17662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B3869FFF-8456-7123-E0B1-45DDE1912D55}"/>
              </a:ext>
            </a:extLst>
          </p:cNvPr>
          <p:cNvCxnSpPr>
            <a:cxnSpLocks/>
            <a:stCxn id="120" idx="2"/>
            <a:endCxn id="135" idx="4"/>
          </p:cNvCxnSpPr>
          <p:nvPr/>
        </p:nvCxnSpPr>
        <p:spPr>
          <a:xfrm rot="5400000" flipH="1" flipV="1">
            <a:off x="1876690" y="1829758"/>
            <a:ext cx="224321" cy="2664053"/>
          </a:xfrm>
          <a:prstGeom prst="bentConnector3">
            <a:avLst>
              <a:gd name="adj1" fmla="val -78727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4D296DD0-C040-7EAE-EEBE-496E37FC959F}"/>
              </a:ext>
            </a:extLst>
          </p:cNvPr>
          <p:cNvSpPr/>
          <p:nvPr/>
        </p:nvSpPr>
        <p:spPr>
          <a:xfrm>
            <a:off x="6144323" y="2845057"/>
            <a:ext cx="204567" cy="204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+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41ACE91-74BC-7ADE-1F1C-C6540DCF4DC0}"/>
              </a:ext>
            </a:extLst>
          </p:cNvPr>
          <p:cNvCxnSpPr>
            <a:cxnSpLocks/>
            <a:stCxn id="5" idx="6"/>
            <a:endCxn id="138" idx="2"/>
          </p:cNvCxnSpPr>
          <p:nvPr/>
        </p:nvCxnSpPr>
        <p:spPr>
          <a:xfrm>
            <a:off x="6348890" y="2947341"/>
            <a:ext cx="1663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5EF7DF38-5C48-4C26-5069-1D35DF41D8B6}"/>
              </a:ext>
            </a:extLst>
          </p:cNvPr>
          <p:cNvSpPr/>
          <p:nvPr/>
        </p:nvSpPr>
        <p:spPr>
          <a:xfrm>
            <a:off x="2847707" y="2845057"/>
            <a:ext cx="204567" cy="204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+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58761C2-EB99-80E4-C9A0-A966FDD88E8F}"/>
              </a:ext>
            </a:extLst>
          </p:cNvPr>
          <p:cNvCxnSpPr>
            <a:cxnSpLocks/>
            <a:stCxn id="34" idx="6"/>
            <a:endCxn id="135" idx="2"/>
          </p:cNvCxnSpPr>
          <p:nvPr/>
        </p:nvCxnSpPr>
        <p:spPr>
          <a:xfrm>
            <a:off x="3052274" y="2947341"/>
            <a:ext cx="1663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04019F-770C-1376-9EFE-B191C3C2CC5B}"/>
              </a:ext>
            </a:extLst>
          </p:cNvPr>
          <p:cNvSpPr/>
          <p:nvPr/>
        </p:nvSpPr>
        <p:spPr>
          <a:xfrm>
            <a:off x="5642223" y="2380622"/>
            <a:ext cx="300673" cy="11334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Channel Atten.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681AA7-530A-8081-5F66-0CC172354D67}"/>
              </a:ext>
            </a:extLst>
          </p:cNvPr>
          <p:cNvSpPr/>
          <p:nvPr/>
        </p:nvSpPr>
        <p:spPr>
          <a:xfrm>
            <a:off x="1208809" y="3656319"/>
            <a:ext cx="300673" cy="103662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F1BDE9-7C3D-3019-1117-45654D2A46FD}"/>
              </a:ext>
            </a:extLst>
          </p:cNvPr>
          <p:cNvSpPr txBox="1"/>
          <p:nvPr/>
        </p:nvSpPr>
        <p:spPr>
          <a:xfrm>
            <a:off x="1178938" y="5049606"/>
            <a:ext cx="1510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Dense connection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6A927F41-F836-54F6-CCA4-170CA87F8EA9}"/>
              </a:ext>
            </a:extLst>
          </p:cNvPr>
          <p:cNvCxnSpPr>
            <a:cxnSpLocks/>
            <a:stCxn id="120" idx="2"/>
            <a:endCxn id="80" idx="1"/>
          </p:cNvCxnSpPr>
          <p:nvPr/>
        </p:nvCxnSpPr>
        <p:spPr>
          <a:xfrm rot="16200000" flipH="1">
            <a:off x="482474" y="3448296"/>
            <a:ext cx="900687" cy="551984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B7D6E81-6F0D-2CFA-F7E3-127C72AD4B5A}"/>
              </a:ext>
            </a:extLst>
          </p:cNvPr>
          <p:cNvCxnSpPr>
            <a:cxnSpLocks/>
            <a:stCxn id="80" idx="3"/>
            <a:endCxn id="34" idx="4"/>
          </p:cNvCxnSpPr>
          <p:nvPr/>
        </p:nvCxnSpPr>
        <p:spPr>
          <a:xfrm flipV="1">
            <a:off x="1509482" y="3049624"/>
            <a:ext cx="1440509" cy="1125008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BE6CF15F-2AB4-30E5-B210-C91A89A06259}"/>
              </a:ext>
            </a:extLst>
          </p:cNvPr>
          <p:cNvCxnSpPr>
            <a:cxnSpLocks/>
            <a:stCxn id="125" idx="2"/>
            <a:endCxn id="138" idx="4"/>
          </p:cNvCxnSpPr>
          <p:nvPr/>
        </p:nvCxnSpPr>
        <p:spPr>
          <a:xfrm rot="5400000" flipH="1" flipV="1">
            <a:off x="4970289" y="1866853"/>
            <a:ext cx="464434" cy="2829975"/>
          </a:xfrm>
          <a:prstGeom prst="bentConnector3">
            <a:avLst>
              <a:gd name="adj1" fmla="val -329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874BE8B-B716-C0A6-F63B-E449F34A79AA}"/>
              </a:ext>
            </a:extLst>
          </p:cNvPr>
          <p:cNvSpPr txBox="1"/>
          <p:nvPr/>
        </p:nvSpPr>
        <p:spPr>
          <a:xfrm>
            <a:off x="4385704" y="5049606"/>
            <a:ext cx="1510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Dense connection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2A43BC4-FA5B-DC69-C22A-B0306AB282E8}"/>
              </a:ext>
            </a:extLst>
          </p:cNvPr>
          <p:cNvSpPr/>
          <p:nvPr/>
        </p:nvSpPr>
        <p:spPr>
          <a:xfrm>
            <a:off x="4032049" y="3656319"/>
            <a:ext cx="300673" cy="103662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</a:t>
            </a:r>
            <a:r>
              <a:rPr lang="en-US" altLang="ko-KR" sz="1200" b="1" dirty="0">
                <a:solidFill>
                  <a:srgbClr val="0000FF"/>
                </a:solidFill>
              </a:rPr>
              <a:t>35</a:t>
            </a:r>
            <a:r>
              <a:rPr lang="en-US" altLang="ko-KR" sz="1200" b="1" dirty="0">
                <a:solidFill>
                  <a:schemeClr val="tx1"/>
                </a:solidFill>
              </a:rPr>
              <a:t>]x64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408A7107-68F9-7042-6AB8-4ACFC5AC6745}"/>
              </a:ext>
            </a:extLst>
          </p:cNvPr>
          <p:cNvCxnSpPr>
            <a:cxnSpLocks/>
            <a:stCxn id="125" idx="2"/>
            <a:endCxn id="100" idx="1"/>
          </p:cNvCxnSpPr>
          <p:nvPr/>
        </p:nvCxnSpPr>
        <p:spPr>
          <a:xfrm rot="16200000" flipH="1">
            <a:off x="3579497" y="3722080"/>
            <a:ext cx="660574" cy="244530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F445A240-A04A-639F-7511-7F8251108F8D}"/>
              </a:ext>
            </a:extLst>
          </p:cNvPr>
          <p:cNvCxnSpPr>
            <a:cxnSpLocks/>
            <a:stCxn id="100" idx="3"/>
            <a:endCxn id="5" idx="4"/>
          </p:cNvCxnSpPr>
          <p:nvPr/>
        </p:nvCxnSpPr>
        <p:spPr>
          <a:xfrm flipV="1">
            <a:off x="4332722" y="3049624"/>
            <a:ext cx="1913885" cy="1125008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B0749831-DA9A-0F11-85CD-4E029CC512D6}"/>
              </a:ext>
            </a:extLst>
          </p:cNvPr>
          <p:cNvSpPr txBox="1"/>
          <p:nvPr/>
        </p:nvSpPr>
        <p:spPr>
          <a:xfrm>
            <a:off x="4939872" y="4181227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Skip connection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2A97291-B5B4-5359-EE87-B0BBAFEF763B}"/>
              </a:ext>
            </a:extLst>
          </p:cNvPr>
          <p:cNvSpPr/>
          <p:nvPr/>
        </p:nvSpPr>
        <p:spPr>
          <a:xfrm>
            <a:off x="8823263" y="2845057"/>
            <a:ext cx="204567" cy="204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+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7978BFA5-9FBF-C994-5530-42764BFFAF74}"/>
              </a:ext>
            </a:extLst>
          </p:cNvPr>
          <p:cNvCxnSpPr>
            <a:cxnSpLocks/>
            <a:stCxn id="152" idx="6"/>
            <a:endCxn id="111" idx="1"/>
          </p:cNvCxnSpPr>
          <p:nvPr/>
        </p:nvCxnSpPr>
        <p:spPr>
          <a:xfrm flipV="1">
            <a:off x="9027830" y="2947340"/>
            <a:ext cx="16978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FFCE3F6E-4081-0B52-733E-344A4DE29CAE}"/>
              </a:ext>
            </a:extLst>
          </p:cNvPr>
          <p:cNvCxnSpPr>
            <a:cxnSpLocks/>
            <a:stCxn id="130" idx="2"/>
            <a:endCxn id="163" idx="1"/>
          </p:cNvCxnSpPr>
          <p:nvPr/>
        </p:nvCxnSpPr>
        <p:spPr>
          <a:xfrm rot="16200000" flipH="1">
            <a:off x="6812273" y="3738219"/>
            <a:ext cx="660574" cy="212252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7C77F7B-1A8E-F6A4-4D94-6FA14ED224A5}"/>
              </a:ext>
            </a:extLst>
          </p:cNvPr>
          <p:cNvSpPr/>
          <p:nvPr/>
        </p:nvSpPr>
        <p:spPr>
          <a:xfrm>
            <a:off x="7248686" y="3656319"/>
            <a:ext cx="300673" cy="103662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</a:t>
            </a:r>
            <a:r>
              <a:rPr lang="en-US" altLang="ko-KR" sz="1200" b="1" dirty="0">
                <a:solidFill>
                  <a:srgbClr val="0000FF"/>
                </a:solidFill>
              </a:rPr>
              <a:t>99</a:t>
            </a:r>
            <a:r>
              <a:rPr lang="en-US" altLang="ko-KR" sz="1200" b="1" dirty="0">
                <a:solidFill>
                  <a:schemeClr val="tx1"/>
                </a:solidFill>
              </a:rPr>
              <a:t>]x256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89CCB57C-A364-E3D1-C7D3-C30E16ABD146}"/>
              </a:ext>
            </a:extLst>
          </p:cNvPr>
          <p:cNvCxnSpPr>
            <a:cxnSpLocks/>
            <a:stCxn id="163" idx="3"/>
            <a:endCxn id="152" idx="4"/>
          </p:cNvCxnSpPr>
          <p:nvPr/>
        </p:nvCxnSpPr>
        <p:spPr>
          <a:xfrm flipV="1">
            <a:off x="7549359" y="3049624"/>
            <a:ext cx="1376188" cy="1125008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420BB746-BB36-E090-1174-9FCF8E113955}"/>
              </a:ext>
            </a:extLst>
          </p:cNvPr>
          <p:cNvSpPr txBox="1"/>
          <p:nvPr/>
        </p:nvSpPr>
        <p:spPr>
          <a:xfrm>
            <a:off x="7981638" y="4181227"/>
            <a:ext cx="1375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Skip connection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C6462-DAAE-FDF9-3744-CEDAD66360F9}"/>
              </a:ext>
            </a:extLst>
          </p:cNvPr>
          <p:cNvSpPr txBox="1"/>
          <p:nvPr/>
        </p:nvSpPr>
        <p:spPr>
          <a:xfrm>
            <a:off x="1610551" y="4181227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Skip connection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97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A6951A6-5459-4ECF-273A-401793222E43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A9EBB-ADF7-F450-4F81-173C0FB02382}"/>
              </a:ext>
            </a:extLst>
          </p:cNvPr>
          <p:cNvSpPr txBox="1"/>
          <p:nvPr/>
        </p:nvSpPr>
        <p:spPr>
          <a:xfrm>
            <a:off x="37513" y="1114883"/>
            <a:ext cx="8206157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CIFAR-10 </a:t>
            </a:r>
            <a:r>
              <a:rPr lang="ko-KR" altLang="en-US" b="1" dirty="0"/>
              <a:t>데이터셋 분류를 위해 네트워크 구조 변경 </a:t>
            </a:r>
            <a:r>
              <a:rPr lang="en-US" altLang="ko-KR" b="1" dirty="0">
                <a:solidFill>
                  <a:srgbClr val="0032F5"/>
                </a:solidFill>
              </a:rPr>
              <a:t>(32x32x3, 10 classes)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기존</a:t>
            </a:r>
            <a:r>
              <a:rPr lang="en-US" altLang="ko-KR" b="1" dirty="0"/>
              <a:t> VGG16</a:t>
            </a:r>
            <a:r>
              <a:rPr lang="ko-KR" altLang="en-US" b="1" dirty="0"/>
              <a:t>을  </a:t>
            </a:r>
            <a:r>
              <a:rPr lang="en-US" altLang="ko-KR" b="1" dirty="0"/>
              <a:t>CNN layer</a:t>
            </a:r>
            <a:r>
              <a:rPr lang="ko-KR" altLang="en-US" b="1" dirty="0"/>
              <a:t>를 </a:t>
            </a:r>
            <a:r>
              <a:rPr lang="en-US" altLang="ko-KR" b="1" dirty="0"/>
              <a:t>6</a:t>
            </a:r>
            <a:r>
              <a:rPr lang="ko-KR" altLang="en-US" b="1" dirty="0"/>
              <a:t>개로 간소화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BA0ED-E71B-F83D-5B22-C150C56E13F3}"/>
              </a:ext>
            </a:extLst>
          </p:cNvPr>
          <p:cNvSpPr/>
          <p:nvPr/>
        </p:nvSpPr>
        <p:spPr>
          <a:xfrm>
            <a:off x="9882717" y="1545616"/>
            <a:ext cx="516484" cy="19530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FFF0B1-1ADC-0A12-2A80-5FC9B0081746}"/>
              </a:ext>
            </a:extLst>
          </p:cNvPr>
          <p:cNvSpPr/>
          <p:nvPr/>
        </p:nvSpPr>
        <p:spPr>
          <a:xfrm>
            <a:off x="9882717" y="1809976"/>
            <a:ext cx="516484" cy="1953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5132E-256E-2D0D-B7BA-92F5CE0FA01D}"/>
              </a:ext>
            </a:extLst>
          </p:cNvPr>
          <p:cNvSpPr/>
          <p:nvPr/>
        </p:nvSpPr>
        <p:spPr>
          <a:xfrm>
            <a:off x="9882717" y="2074336"/>
            <a:ext cx="516484" cy="19530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CCCA2-B4B7-56F4-E007-2ABD5FD83A3D}"/>
              </a:ext>
            </a:extLst>
          </p:cNvPr>
          <p:cNvSpPr/>
          <p:nvPr/>
        </p:nvSpPr>
        <p:spPr>
          <a:xfrm>
            <a:off x="9882717" y="2338695"/>
            <a:ext cx="516484" cy="1953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5FD9C7-CD5E-8F1E-A95E-5AC2BE3A5AAC}"/>
              </a:ext>
            </a:extLst>
          </p:cNvPr>
          <p:cNvSpPr txBox="1"/>
          <p:nvPr/>
        </p:nvSpPr>
        <p:spPr>
          <a:xfrm>
            <a:off x="10399201" y="1490890"/>
            <a:ext cx="1309428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Convolution layer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5605A-D83B-8BBD-DAA1-D9D8397CCAA5}"/>
              </a:ext>
            </a:extLst>
          </p:cNvPr>
          <p:cNvSpPr txBox="1"/>
          <p:nvPr/>
        </p:nvSpPr>
        <p:spPr>
          <a:xfrm>
            <a:off x="10399201" y="1767016"/>
            <a:ext cx="1398232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Activation function</a:t>
            </a:r>
            <a:endParaRPr lang="ko-KR" altLang="en-US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CB418F-8D91-00B9-FEFF-D6188B1BAEFD}"/>
              </a:ext>
            </a:extLst>
          </p:cNvPr>
          <p:cNvSpPr txBox="1"/>
          <p:nvPr/>
        </p:nvSpPr>
        <p:spPr>
          <a:xfrm>
            <a:off x="10399201" y="2017997"/>
            <a:ext cx="1035855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Pooling layer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B6E632-F10F-9919-CB9B-631E8A817B2F}"/>
              </a:ext>
            </a:extLst>
          </p:cNvPr>
          <p:cNvSpPr txBox="1"/>
          <p:nvPr/>
        </p:nvSpPr>
        <p:spPr>
          <a:xfrm>
            <a:off x="10399201" y="2300245"/>
            <a:ext cx="1521411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Fully connected layer</a:t>
            </a:r>
            <a:endParaRPr lang="ko-KR" altLang="en-US" sz="11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46B478-90C6-D028-4E6F-5D9AB10BCBA9}"/>
              </a:ext>
            </a:extLst>
          </p:cNvPr>
          <p:cNvGrpSpPr/>
          <p:nvPr/>
        </p:nvGrpSpPr>
        <p:grpSpPr>
          <a:xfrm>
            <a:off x="5963295" y="3027385"/>
            <a:ext cx="1921281" cy="2006526"/>
            <a:chOff x="1670707" y="5301103"/>
            <a:chExt cx="1921281" cy="11257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F0449A-382C-A9FE-6959-346744C23AAD}"/>
                </a:ext>
              </a:extLst>
            </p:cNvPr>
            <p:cNvSpPr/>
            <p:nvPr/>
          </p:nvSpPr>
          <p:spPr>
            <a:xfrm>
              <a:off x="1670707" y="5301103"/>
              <a:ext cx="337533" cy="11257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[3x3x64]x128, s1, p1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BF10667-C186-B1CE-6365-572BB1BAB5CB}"/>
                </a:ext>
              </a:extLst>
            </p:cNvPr>
            <p:cNvSpPr/>
            <p:nvPr/>
          </p:nvSpPr>
          <p:spPr>
            <a:xfrm>
              <a:off x="2066644" y="5301103"/>
              <a:ext cx="337533" cy="11257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ReLU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3962F51-64D7-70DD-EB71-4C79546EA4F7}"/>
                </a:ext>
              </a:extLst>
            </p:cNvPr>
            <p:cNvSpPr/>
            <p:nvPr/>
          </p:nvSpPr>
          <p:spPr>
            <a:xfrm>
              <a:off x="2462581" y="5301103"/>
              <a:ext cx="337533" cy="112570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[3x3x128]x256, s1, p1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0E4093B-97C2-A30A-B0C3-2AB945AC37D6}"/>
                </a:ext>
              </a:extLst>
            </p:cNvPr>
            <p:cNvSpPr/>
            <p:nvPr/>
          </p:nvSpPr>
          <p:spPr>
            <a:xfrm>
              <a:off x="2858518" y="5301103"/>
              <a:ext cx="337533" cy="11257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ReLU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0E8D89B-2C9B-88D9-03D3-A47787F8F50D}"/>
                </a:ext>
              </a:extLst>
            </p:cNvPr>
            <p:cNvSpPr/>
            <p:nvPr/>
          </p:nvSpPr>
          <p:spPr>
            <a:xfrm>
              <a:off x="3254455" y="5301103"/>
              <a:ext cx="337533" cy="1125708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</a:rPr>
                <a:t>MaxPool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92AA7C-ED6F-DCCA-4F45-540F6ADD5E06}"/>
              </a:ext>
            </a:extLst>
          </p:cNvPr>
          <p:cNvGrpSpPr/>
          <p:nvPr/>
        </p:nvGrpSpPr>
        <p:grpSpPr>
          <a:xfrm>
            <a:off x="8164868" y="3027385"/>
            <a:ext cx="2317218" cy="2006526"/>
            <a:chOff x="1670707" y="6935833"/>
            <a:chExt cx="2317218" cy="112570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9BB6F3-ADE1-1503-9766-596D7D79705E}"/>
                </a:ext>
              </a:extLst>
            </p:cNvPr>
            <p:cNvSpPr/>
            <p:nvPr/>
          </p:nvSpPr>
          <p:spPr>
            <a:xfrm>
              <a:off x="1670707" y="6935833"/>
              <a:ext cx="337533" cy="11257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평탄화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DE999FE-82F6-A89E-277B-483993107BEA}"/>
                </a:ext>
              </a:extLst>
            </p:cNvPr>
            <p:cNvSpPr/>
            <p:nvPr/>
          </p:nvSpPr>
          <p:spPr>
            <a:xfrm>
              <a:off x="2066644" y="6935833"/>
              <a:ext cx="337533" cy="11257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4096x512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EDE9398-5040-B71F-C905-4FA12DFF36C9}"/>
                </a:ext>
              </a:extLst>
            </p:cNvPr>
            <p:cNvSpPr/>
            <p:nvPr/>
          </p:nvSpPr>
          <p:spPr>
            <a:xfrm>
              <a:off x="2462581" y="6935833"/>
              <a:ext cx="337533" cy="11257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ReLU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8EDADD0-ED75-ECCC-2344-47FFF4B3909B}"/>
                </a:ext>
              </a:extLst>
            </p:cNvPr>
            <p:cNvSpPr/>
            <p:nvPr/>
          </p:nvSpPr>
          <p:spPr>
            <a:xfrm>
              <a:off x="2858518" y="6935833"/>
              <a:ext cx="337533" cy="11257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512x256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5327C8-6AC3-FE1E-8FA5-C8CA640ECCB0}"/>
                </a:ext>
              </a:extLst>
            </p:cNvPr>
            <p:cNvSpPr/>
            <p:nvPr/>
          </p:nvSpPr>
          <p:spPr>
            <a:xfrm>
              <a:off x="3254455" y="6935833"/>
              <a:ext cx="337533" cy="11257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ReLU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CCD698C-10BF-4CE9-CD07-1AAC969C87BE}"/>
                </a:ext>
              </a:extLst>
            </p:cNvPr>
            <p:cNvSpPr/>
            <p:nvPr/>
          </p:nvSpPr>
          <p:spPr>
            <a:xfrm>
              <a:off x="3650392" y="6935833"/>
              <a:ext cx="337533" cy="11257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256x10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879A5E7-2195-04D6-CEF5-EEB5D0B85B12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7884576" y="4030648"/>
            <a:ext cx="2802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44E9DE-DC66-65A5-D626-D7D07FF427C9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>
            <a:off x="10482086" y="4030648"/>
            <a:ext cx="2802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D37ED2-8F13-E7E8-28D4-4D0EEBE18121}"/>
              </a:ext>
            </a:extLst>
          </p:cNvPr>
          <p:cNvSpPr txBox="1"/>
          <p:nvPr/>
        </p:nvSpPr>
        <p:spPr>
          <a:xfrm>
            <a:off x="10762376" y="3737295"/>
            <a:ext cx="1005781" cy="58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예측결과</a:t>
            </a:r>
            <a:endParaRPr lang="en-US" altLang="ko-KR" b="1" dirty="0"/>
          </a:p>
          <a:p>
            <a:pPr algn="ctr"/>
            <a:r>
              <a:rPr lang="en-US" altLang="ko-KR" dirty="0"/>
              <a:t>10x1</a:t>
            </a:r>
            <a:endParaRPr lang="ko-KR" altLang="en-US" dirty="0"/>
          </a:p>
        </p:txBody>
      </p:sp>
      <p:pic>
        <p:nvPicPr>
          <p:cNvPr id="40" name="그림 39" descr="나무, 잔디, 실외, 운송이(가) 표시된 사진&#10;&#10;자동 생성된 설명">
            <a:extLst>
              <a:ext uri="{FF2B5EF4-FFF2-40B4-BE49-F238E27FC236}">
                <a16:creationId xmlns:a16="http://schemas.microsoft.com/office/drawing/2014/main" id="{4BA24189-BEBE-C511-461E-59F087FD5D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6" y="3704043"/>
            <a:ext cx="642668" cy="65321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0465DB-2CC2-5E66-159F-73F92C7E104A}"/>
              </a:ext>
            </a:extLst>
          </p:cNvPr>
          <p:cNvGrpSpPr/>
          <p:nvPr/>
        </p:nvGrpSpPr>
        <p:grpSpPr>
          <a:xfrm>
            <a:off x="1560149" y="3020497"/>
            <a:ext cx="1921281" cy="2020302"/>
            <a:chOff x="1670707" y="2740703"/>
            <a:chExt cx="1921281" cy="113343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0A1B306-A379-79AA-8F26-A2973F7D3B8D}"/>
                </a:ext>
              </a:extLst>
            </p:cNvPr>
            <p:cNvSpPr/>
            <p:nvPr/>
          </p:nvSpPr>
          <p:spPr>
            <a:xfrm>
              <a:off x="1670707" y="2740703"/>
              <a:ext cx="334364" cy="11334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[3x3x3]x16, s1, p1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C590C74-319C-9A94-4524-9626D64F6047}"/>
                </a:ext>
              </a:extLst>
            </p:cNvPr>
            <p:cNvSpPr/>
            <p:nvPr/>
          </p:nvSpPr>
          <p:spPr>
            <a:xfrm>
              <a:off x="2067436" y="2740703"/>
              <a:ext cx="334364" cy="113343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ReLU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99B0368-0C58-F575-9135-D7EA76058524}"/>
                </a:ext>
              </a:extLst>
            </p:cNvPr>
            <p:cNvSpPr/>
            <p:nvPr/>
          </p:nvSpPr>
          <p:spPr>
            <a:xfrm>
              <a:off x="2464165" y="2740703"/>
              <a:ext cx="334364" cy="11334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[3x3x16]x32, s1, p1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222C661-D1C5-DA30-EE65-01F2132BB290}"/>
                </a:ext>
              </a:extLst>
            </p:cNvPr>
            <p:cNvSpPr/>
            <p:nvPr/>
          </p:nvSpPr>
          <p:spPr>
            <a:xfrm>
              <a:off x="2860894" y="2740703"/>
              <a:ext cx="334364" cy="113343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ReLU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4566C7-462E-BDF8-8ECC-AEBB1EA2D08E}"/>
                </a:ext>
              </a:extLst>
            </p:cNvPr>
            <p:cNvSpPr/>
            <p:nvPr/>
          </p:nvSpPr>
          <p:spPr>
            <a:xfrm>
              <a:off x="3257624" y="2740703"/>
              <a:ext cx="334364" cy="113343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</a:rPr>
                <a:t>MaxPool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A644E7-3263-AFB1-7512-4F33FDCAB4E2}"/>
              </a:ext>
            </a:extLst>
          </p:cNvPr>
          <p:cNvGrpSpPr/>
          <p:nvPr/>
        </p:nvGrpSpPr>
        <p:grpSpPr>
          <a:xfrm>
            <a:off x="3761722" y="3020497"/>
            <a:ext cx="1921281" cy="2020302"/>
            <a:chOff x="3818569" y="2949555"/>
            <a:chExt cx="1921281" cy="113343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0876AB-B1C6-72B1-931B-1DFD37EDACF3}"/>
                </a:ext>
              </a:extLst>
            </p:cNvPr>
            <p:cNvSpPr/>
            <p:nvPr/>
          </p:nvSpPr>
          <p:spPr>
            <a:xfrm>
              <a:off x="3818569" y="2949555"/>
              <a:ext cx="334364" cy="11334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[3x3x32]x32, s1, p1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F78BEEF-D1CD-AE77-9FC1-55C85F99E552}"/>
                </a:ext>
              </a:extLst>
            </p:cNvPr>
            <p:cNvSpPr/>
            <p:nvPr/>
          </p:nvSpPr>
          <p:spPr>
            <a:xfrm>
              <a:off x="4215298" y="2949555"/>
              <a:ext cx="334364" cy="113343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ReLU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A3A9216-9935-F008-B38C-8406CFD6E2C9}"/>
                </a:ext>
              </a:extLst>
            </p:cNvPr>
            <p:cNvSpPr/>
            <p:nvPr/>
          </p:nvSpPr>
          <p:spPr>
            <a:xfrm>
              <a:off x="4612027" y="2949555"/>
              <a:ext cx="334364" cy="11334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[3x3x32]x64, s1, p1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84C217-2333-389E-0E13-2BC03EE24D99}"/>
                </a:ext>
              </a:extLst>
            </p:cNvPr>
            <p:cNvSpPr/>
            <p:nvPr/>
          </p:nvSpPr>
          <p:spPr>
            <a:xfrm>
              <a:off x="5008756" y="2949555"/>
              <a:ext cx="334364" cy="113343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ReLU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21F0BDF-6C85-6623-81FB-E6142DB8690A}"/>
                </a:ext>
              </a:extLst>
            </p:cNvPr>
            <p:cNvSpPr/>
            <p:nvPr/>
          </p:nvSpPr>
          <p:spPr>
            <a:xfrm>
              <a:off x="5405486" y="2949555"/>
              <a:ext cx="334364" cy="113343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</a:rPr>
                <a:t>MaxPool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E404517-97C4-951E-5810-0B6A20494A76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1209474" y="4030648"/>
            <a:ext cx="3506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82C6DF-2753-DE7E-7FC3-C49038AA3EA8}"/>
              </a:ext>
            </a:extLst>
          </p:cNvPr>
          <p:cNvSpPr txBox="1"/>
          <p:nvPr/>
        </p:nvSpPr>
        <p:spPr>
          <a:xfrm>
            <a:off x="423844" y="3356792"/>
            <a:ext cx="928592" cy="3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32x32x3</a:t>
            </a:r>
            <a:endParaRPr lang="ko-KR" altLang="en-US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BF22856-41D2-B341-E208-90F431228F7D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3481430" y="4030648"/>
            <a:ext cx="2802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57CF116-C90E-338F-3A1C-B1409BA75717}"/>
              </a:ext>
            </a:extLst>
          </p:cNvPr>
          <p:cNvCxnSpPr>
            <a:cxnSpLocks/>
            <a:stCxn id="50" idx="3"/>
            <a:endCxn id="26" idx="1"/>
          </p:cNvCxnSpPr>
          <p:nvPr/>
        </p:nvCxnSpPr>
        <p:spPr>
          <a:xfrm>
            <a:off x="5683003" y="4030648"/>
            <a:ext cx="2802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71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Wrap-up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9B4D35-44ED-4249-9948-D7437C1050A4}"/>
              </a:ext>
            </a:extLst>
          </p:cNvPr>
          <p:cNvSpPr txBox="1"/>
          <p:nvPr/>
        </p:nvSpPr>
        <p:spPr>
          <a:xfrm>
            <a:off x="116596" y="1063592"/>
            <a:ext cx="578235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torch.nn.Conv2d() </a:t>
            </a:r>
            <a:r>
              <a:rPr lang="ko-KR" altLang="en-US" b="1" dirty="0"/>
              <a:t>함수를 이용한 </a:t>
            </a:r>
            <a:r>
              <a:rPr lang="ko-KR" altLang="en-US" b="1" dirty="0" err="1"/>
              <a:t>합성곱</a:t>
            </a:r>
            <a:r>
              <a:rPr lang="ko-KR" altLang="en-US" b="1" dirty="0"/>
              <a:t> 계층 구현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11AFD-A23D-2FFA-E1E6-9B37064FE0FE}"/>
              </a:ext>
            </a:extLst>
          </p:cNvPr>
          <p:cNvSpPr txBox="1"/>
          <p:nvPr/>
        </p:nvSpPr>
        <p:spPr>
          <a:xfrm>
            <a:off x="-31682" y="6542314"/>
            <a:ext cx="6078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https://pytorch.org/docs/stable/generated/torch.nn.Conv2d.html?highlight=conv2d#torch.nn.Conv2d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45974-DCE0-BB30-D7F0-360CF492C69E}"/>
              </a:ext>
            </a:extLst>
          </p:cNvPr>
          <p:cNvSpPr txBox="1"/>
          <p:nvPr/>
        </p:nvSpPr>
        <p:spPr>
          <a:xfrm>
            <a:off x="4372171" y="3636217"/>
            <a:ext cx="3323346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Convolutional layer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[KW x KH x C] x N, stride, padding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BCF5A6-F975-9456-C6E9-E7BF2C9CF5CF}"/>
              </a:ext>
            </a:extLst>
          </p:cNvPr>
          <p:cNvSpPr txBox="1"/>
          <p:nvPr/>
        </p:nvSpPr>
        <p:spPr>
          <a:xfrm>
            <a:off x="540634" y="5511541"/>
            <a:ext cx="11110735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/>
              <a:t>self.conv</a:t>
            </a:r>
            <a:r>
              <a:rPr lang="en-US" altLang="ko-KR" b="1" dirty="0"/>
              <a:t> =  nn.Conv2d (</a:t>
            </a:r>
            <a:r>
              <a:rPr lang="en-US" altLang="ko-KR" b="1" dirty="0" err="1"/>
              <a:t>in_channels</a:t>
            </a:r>
            <a:r>
              <a:rPr lang="en-US" altLang="ko-KR" b="1" dirty="0"/>
              <a:t> = 6, </a:t>
            </a:r>
            <a:r>
              <a:rPr lang="en-US" altLang="ko-KR" b="1" dirty="0" err="1"/>
              <a:t>out_channels</a:t>
            </a:r>
            <a:r>
              <a:rPr lang="en-US" altLang="ko-KR" b="1" dirty="0"/>
              <a:t> = 16, </a:t>
            </a:r>
            <a:r>
              <a:rPr lang="en-US" altLang="ko-KR" b="1" dirty="0" err="1"/>
              <a:t>kernel_size</a:t>
            </a:r>
            <a:r>
              <a:rPr lang="en-US" altLang="ko-KR" b="1" dirty="0"/>
              <a:t> = 5, stride = 1, padding = 0)</a:t>
            </a:r>
            <a:endParaRPr lang="ko-KR" altLang="en-US" b="1" dirty="0"/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4A7508A-F8AB-D222-5929-E14D356C5AA5}"/>
              </a:ext>
            </a:extLst>
          </p:cNvPr>
          <p:cNvSpPr/>
          <p:nvPr/>
        </p:nvSpPr>
        <p:spPr>
          <a:xfrm>
            <a:off x="2566685" y="2534203"/>
            <a:ext cx="723900" cy="1251857"/>
          </a:xfrm>
          <a:prstGeom prst="cube">
            <a:avLst>
              <a:gd name="adj" fmla="val 4662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47C6EBC-6189-F847-8EFC-075E4760AEE6}"/>
              </a:ext>
            </a:extLst>
          </p:cNvPr>
          <p:cNvSpPr/>
          <p:nvPr/>
        </p:nvSpPr>
        <p:spPr>
          <a:xfrm>
            <a:off x="3673929" y="2988681"/>
            <a:ext cx="765012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C8E8F2-FBA2-2A02-CAA7-8E88D3A43EC6}"/>
              </a:ext>
            </a:extLst>
          </p:cNvPr>
          <p:cNvSpPr/>
          <p:nvPr/>
        </p:nvSpPr>
        <p:spPr>
          <a:xfrm rot="16200000">
            <a:off x="5807780" y="1948576"/>
            <a:ext cx="452120" cy="2423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[5x5x6]x16, s1, p0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60B93703-8FEF-69F8-764C-A3120EA9D3FE}"/>
              </a:ext>
            </a:extLst>
          </p:cNvPr>
          <p:cNvSpPr/>
          <p:nvPr/>
        </p:nvSpPr>
        <p:spPr>
          <a:xfrm>
            <a:off x="8777096" y="2618567"/>
            <a:ext cx="848220" cy="1083128"/>
          </a:xfrm>
          <a:prstGeom prst="cube">
            <a:avLst>
              <a:gd name="adj" fmla="val 3662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8A0D6EF-EA3F-6D7F-4FD0-3413AD498809}"/>
              </a:ext>
            </a:extLst>
          </p:cNvPr>
          <p:cNvSpPr/>
          <p:nvPr/>
        </p:nvSpPr>
        <p:spPr>
          <a:xfrm>
            <a:off x="7628739" y="2988681"/>
            <a:ext cx="765012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C9156-7129-7A5D-27BB-89947AE56941}"/>
              </a:ext>
            </a:extLst>
          </p:cNvPr>
          <p:cNvSpPr txBox="1"/>
          <p:nvPr/>
        </p:nvSpPr>
        <p:spPr>
          <a:xfrm>
            <a:off x="1823325" y="3786060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Input feature map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0446B-BBD7-16BE-C757-6DA6695F6CF9}"/>
              </a:ext>
            </a:extLst>
          </p:cNvPr>
          <p:cNvSpPr txBox="1"/>
          <p:nvPr/>
        </p:nvSpPr>
        <p:spPr>
          <a:xfrm>
            <a:off x="7925486" y="3786060"/>
            <a:ext cx="2079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Output feature map</a:t>
            </a:r>
            <a:endParaRPr lang="ko-KR" altLang="en-US" sz="1600" dirty="0"/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33BF8555-4998-D2A4-E80A-DF89A41475BF}"/>
              </a:ext>
            </a:extLst>
          </p:cNvPr>
          <p:cNvSpPr/>
          <p:nvPr/>
        </p:nvSpPr>
        <p:spPr>
          <a:xfrm rot="5400000">
            <a:off x="3022448" y="2240811"/>
            <a:ext cx="154929" cy="381344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5D4779-893B-CBE5-D2F3-5629EE57C415}"/>
              </a:ext>
            </a:extLst>
          </p:cNvPr>
          <p:cNvSpPr txBox="1"/>
          <p:nvPr/>
        </p:nvSpPr>
        <p:spPr>
          <a:xfrm>
            <a:off x="2957886" y="20573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6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7798BCDD-8527-A685-C6D7-5487C9E18A39}"/>
              </a:ext>
            </a:extLst>
          </p:cNvPr>
          <p:cNvSpPr/>
          <p:nvPr/>
        </p:nvSpPr>
        <p:spPr>
          <a:xfrm rot="5400000">
            <a:off x="9299196" y="2243206"/>
            <a:ext cx="154929" cy="497307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6C834-6794-6FE3-174F-6218157C5E38}"/>
              </a:ext>
            </a:extLst>
          </p:cNvPr>
          <p:cNvSpPr txBox="1"/>
          <p:nvPr/>
        </p:nvSpPr>
        <p:spPr>
          <a:xfrm>
            <a:off x="9184941" y="205737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16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05F4AE6-F4CB-0F0A-D253-4654EEC878F4}"/>
              </a:ext>
            </a:extLst>
          </p:cNvPr>
          <p:cNvSpPr/>
          <p:nvPr/>
        </p:nvSpPr>
        <p:spPr>
          <a:xfrm>
            <a:off x="5385707" y="4648434"/>
            <a:ext cx="1420586" cy="546089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98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4336444" cy="120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VGG </a:t>
            </a:r>
            <a:r>
              <a:rPr lang="ko-KR" altLang="en-US" b="1" dirty="0"/>
              <a:t>간소화 모델 코드 공유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LMS 11</a:t>
            </a:r>
            <a:r>
              <a:rPr lang="ko-KR" altLang="en-US" sz="1600" dirty="0"/>
              <a:t>주차 </a:t>
            </a:r>
            <a:r>
              <a:rPr lang="en-US" altLang="ko-KR" sz="1600" dirty="0"/>
              <a:t>base code </a:t>
            </a:r>
            <a:r>
              <a:rPr lang="ko-KR" altLang="en-US" sz="1600" dirty="0"/>
              <a:t>다운로드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FF"/>
                </a:solidFill>
              </a:rPr>
              <a:t>실습 시 </a:t>
            </a:r>
            <a:r>
              <a:rPr lang="en-US" altLang="ko-KR" sz="1600" b="1" dirty="0">
                <a:solidFill>
                  <a:srgbClr val="0000FF"/>
                </a:solidFill>
              </a:rPr>
              <a:t>Model </a:t>
            </a:r>
            <a:r>
              <a:rPr lang="ko-KR" altLang="en-US" sz="1600" b="1" dirty="0">
                <a:solidFill>
                  <a:srgbClr val="0000FF"/>
                </a:solidFill>
              </a:rPr>
              <a:t>구조 선언</a:t>
            </a:r>
            <a:r>
              <a:rPr lang="ko-KR" altLang="en-US" sz="1600" dirty="0">
                <a:solidFill>
                  <a:srgbClr val="0000FF"/>
                </a:solidFill>
              </a:rPr>
              <a:t> 부분만 수정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667E58-ED15-9073-64A9-009B218B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98" y="2502828"/>
            <a:ext cx="3833081" cy="3768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79AE11-2C91-52F6-8931-803EF2D8E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2"/>
          <a:stretch/>
        </p:blipFill>
        <p:spPr>
          <a:xfrm>
            <a:off x="653720" y="2502828"/>
            <a:ext cx="6546762" cy="37730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833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10261D-F777-4289-5A78-526199A68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4036595"/>
            <a:ext cx="5089399" cy="24179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bg1"/>
                </a:solidFill>
              </a:rPr>
              <a:t>CIFAR10</a:t>
            </a:r>
            <a:r>
              <a:rPr lang="ko-KR" altLang="en-US" sz="2500" b="1">
                <a:solidFill>
                  <a:schemeClr val="bg1"/>
                </a:solidFill>
              </a:rPr>
              <a:t> 분류 실습 </a:t>
            </a:r>
            <a:r>
              <a:rPr lang="en-US" altLang="ko-KR" sz="2500" b="1">
                <a:solidFill>
                  <a:schemeClr val="bg1"/>
                </a:solidFill>
                <a:sym typeface="Wingdings" panose="05000000000000000000" pitchFamily="2" charset="2"/>
              </a:rPr>
              <a:t>- CNN</a:t>
            </a:r>
            <a:r>
              <a:rPr lang="ko-KR" altLang="en-US" sz="2500" b="1">
                <a:solidFill>
                  <a:schemeClr val="bg1"/>
                </a:solidFill>
                <a:sym typeface="Wingdings" panose="05000000000000000000" pitchFamily="2" charset="2"/>
              </a:rPr>
              <a:t>을 이용한 분류</a:t>
            </a:r>
            <a:r>
              <a:rPr lang="en-US" altLang="ko-KR" sz="2500" b="1">
                <a:solidFill>
                  <a:schemeClr val="bg1"/>
                </a:solidFill>
                <a:sym typeface="Wingdings" panose="05000000000000000000" pitchFamily="2" charset="2"/>
              </a:rPr>
              <a:t>(VGGNet)</a:t>
            </a:r>
            <a:endParaRPr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028D0-4111-4D8B-BBC2-DE40DB96A245}"/>
              </a:ext>
            </a:extLst>
          </p:cNvPr>
          <p:cNvSpPr txBox="1"/>
          <p:nvPr/>
        </p:nvSpPr>
        <p:spPr>
          <a:xfrm>
            <a:off x="2871644" y="3604802"/>
            <a:ext cx="649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실습 </a:t>
            </a:r>
            <a:r>
              <a:rPr lang="en-US" altLang="ko-KR" b="1" dirty="0"/>
              <a:t>Network base </a:t>
            </a:r>
            <a:r>
              <a:rPr lang="ko-KR" altLang="en-US" b="1" dirty="0"/>
              <a:t>구조 </a:t>
            </a:r>
            <a:r>
              <a:rPr lang="en-US" altLang="ko-KR" b="1" dirty="0"/>
              <a:t>(Stride</a:t>
            </a:r>
            <a:r>
              <a:rPr lang="ko-KR" altLang="en-US" b="1" dirty="0"/>
              <a:t>와 </a:t>
            </a:r>
            <a:r>
              <a:rPr lang="en-US" altLang="ko-KR" b="1" dirty="0"/>
              <a:t>Padding size</a:t>
            </a:r>
            <a:r>
              <a:rPr lang="ko-KR" altLang="en-US" b="1" dirty="0"/>
              <a:t>는 </a:t>
            </a:r>
            <a:r>
              <a:rPr lang="en-US" altLang="ko-KR" b="1" dirty="0"/>
              <a:t>1</a:t>
            </a:r>
            <a:r>
              <a:rPr lang="ko-KR" altLang="en-US" b="1" dirty="0"/>
              <a:t>로 고정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8206157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CIFAR-10 </a:t>
            </a:r>
            <a:r>
              <a:rPr lang="ko-KR" altLang="en-US" b="1" dirty="0"/>
              <a:t>데이터셋 분류를 위해 네트워크 구조 변경 </a:t>
            </a:r>
            <a:r>
              <a:rPr lang="en-US" altLang="ko-KR" b="1" dirty="0">
                <a:solidFill>
                  <a:srgbClr val="0032F5"/>
                </a:solidFill>
              </a:rPr>
              <a:t>(32x32x3, 10 classes)</a:t>
            </a:r>
            <a:endParaRPr lang="ko-KR" altLang="en-US" b="1" dirty="0">
              <a:solidFill>
                <a:srgbClr val="0032F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182B86-5944-437F-8655-C0B9D48A2019}"/>
              </a:ext>
            </a:extLst>
          </p:cNvPr>
          <p:cNvSpPr/>
          <p:nvPr/>
        </p:nvSpPr>
        <p:spPr>
          <a:xfrm>
            <a:off x="9882717" y="1188174"/>
            <a:ext cx="516484" cy="19530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365D7D-D20F-4898-A4A6-7D2E768DDE6E}"/>
              </a:ext>
            </a:extLst>
          </p:cNvPr>
          <p:cNvSpPr/>
          <p:nvPr/>
        </p:nvSpPr>
        <p:spPr>
          <a:xfrm>
            <a:off x="9882717" y="1452534"/>
            <a:ext cx="516484" cy="1953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CCCC4E-B183-4C0D-B2D0-808B7195948E}"/>
              </a:ext>
            </a:extLst>
          </p:cNvPr>
          <p:cNvSpPr/>
          <p:nvPr/>
        </p:nvSpPr>
        <p:spPr>
          <a:xfrm>
            <a:off x="9882717" y="1716894"/>
            <a:ext cx="516484" cy="19530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CB7E40-D103-40B6-94B9-412B66EDEDD0}"/>
              </a:ext>
            </a:extLst>
          </p:cNvPr>
          <p:cNvSpPr/>
          <p:nvPr/>
        </p:nvSpPr>
        <p:spPr>
          <a:xfrm>
            <a:off x="9882717" y="1981253"/>
            <a:ext cx="516484" cy="1953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406B56-026B-40A5-90A3-B7468C403636}"/>
              </a:ext>
            </a:extLst>
          </p:cNvPr>
          <p:cNvSpPr txBox="1"/>
          <p:nvPr/>
        </p:nvSpPr>
        <p:spPr>
          <a:xfrm>
            <a:off x="10399201" y="1133448"/>
            <a:ext cx="1309428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Convolution layer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06C20-F8A5-4F31-BC0D-28813C6D9E7F}"/>
              </a:ext>
            </a:extLst>
          </p:cNvPr>
          <p:cNvSpPr txBox="1"/>
          <p:nvPr/>
        </p:nvSpPr>
        <p:spPr>
          <a:xfrm>
            <a:off x="10399201" y="1409574"/>
            <a:ext cx="1398232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Activation function</a:t>
            </a:r>
            <a:endParaRPr lang="ko-KR" altLang="en-US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436E9-E2B2-4CA3-849D-C5BBA862B07E}"/>
              </a:ext>
            </a:extLst>
          </p:cNvPr>
          <p:cNvSpPr txBox="1"/>
          <p:nvPr/>
        </p:nvSpPr>
        <p:spPr>
          <a:xfrm>
            <a:off x="10399201" y="1660555"/>
            <a:ext cx="1035855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Pooling layer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9152-5E9F-4097-9515-E274A7E21F66}"/>
              </a:ext>
            </a:extLst>
          </p:cNvPr>
          <p:cNvSpPr txBox="1"/>
          <p:nvPr/>
        </p:nvSpPr>
        <p:spPr>
          <a:xfrm>
            <a:off x="10399201" y="1942803"/>
            <a:ext cx="1521411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Fully connected layer</a:t>
            </a:r>
            <a:endParaRPr lang="ko-KR" altLang="en-US" sz="11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72A86F1-AF89-44A7-920F-EA15E554B0E6}"/>
              </a:ext>
            </a:extLst>
          </p:cNvPr>
          <p:cNvSpPr/>
          <p:nvPr/>
        </p:nvSpPr>
        <p:spPr>
          <a:xfrm>
            <a:off x="6230900" y="2382330"/>
            <a:ext cx="337533" cy="11257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[3x3x64]x128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9DF7A3-1CBB-418B-8A29-73556550E938}"/>
              </a:ext>
            </a:extLst>
          </p:cNvPr>
          <p:cNvSpPr/>
          <p:nvPr/>
        </p:nvSpPr>
        <p:spPr>
          <a:xfrm>
            <a:off x="6635747" y="2382330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C769DF-1B33-4E43-8A30-0308D1B8759D}"/>
              </a:ext>
            </a:extLst>
          </p:cNvPr>
          <p:cNvSpPr/>
          <p:nvPr/>
        </p:nvSpPr>
        <p:spPr>
          <a:xfrm>
            <a:off x="7040594" y="2382330"/>
            <a:ext cx="337533" cy="11257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[3x3x128]x256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FEF3A57-1A6F-492D-BAAE-3579E2A93B57}"/>
              </a:ext>
            </a:extLst>
          </p:cNvPr>
          <p:cNvSpPr/>
          <p:nvPr/>
        </p:nvSpPr>
        <p:spPr>
          <a:xfrm>
            <a:off x="7445441" y="2382330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15AF7F8-3EBD-4BAA-ACBF-CF3F3739DFF6}"/>
              </a:ext>
            </a:extLst>
          </p:cNvPr>
          <p:cNvSpPr/>
          <p:nvPr/>
        </p:nvSpPr>
        <p:spPr>
          <a:xfrm>
            <a:off x="7850289" y="2382330"/>
            <a:ext cx="337533" cy="112570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5960F5-A260-4C27-A830-9ADD5DC6536D}"/>
              </a:ext>
            </a:extLst>
          </p:cNvPr>
          <p:cNvSpPr/>
          <p:nvPr/>
        </p:nvSpPr>
        <p:spPr>
          <a:xfrm>
            <a:off x="8395533" y="2382330"/>
            <a:ext cx="337533" cy="1125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평탄화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65F319-DB3F-41F6-B4D7-4D004B74B19D}"/>
              </a:ext>
            </a:extLst>
          </p:cNvPr>
          <p:cNvSpPr/>
          <p:nvPr/>
        </p:nvSpPr>
        <p:spPr>
          <a:xfrm>
            <a:off x="8792510" y="2382330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4096x512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FBE76D-BB79-4FDD-A65E-8FAEE21A4394}"/>
              </a:ext>
            </a:extLst>
          </p:cNvPr>
          <p:cNvSpPr/>
          <p:nvPr/>
        </p:nvSpPr>
        <p:spPr>
          <a:xfrm>
            <a:off x="9189482" y="2382330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4DE3E-7906-47D9-AFD6-BDE7D79D7D2F}"/>
              </a:ext>
            </a:extLst>
          </p:cNvPr>
          <p:cNvSpPr/>
          <p:nvPr/>
        </p:nvSpPr>
        <p:spPr>
          <a:xfrm>
            <a:off x="9584727" y="2382330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512x256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14DFB8-BEEC-4A32-91F7-00EAEB683D7F}"/>
              </a:ext>
            </a:extLst>
          </p:cNvPr>
          <p:cNvSpPr/>
          <p:nvPr/>
        </p:nvSpPr>
        <p:spPr>
          <a:xfrm>
            <a:off x="9979972" y="2382330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288866-26FB-4511-9075-548D5D45F02C}"/>
              </a:ext>
            </a:extLst>
          </p:cNvPr>
          <p:cNvSpPr/>
          <p:nvPr/>
        </p:nvSpPr>
        <p:spPr>
          <a:xfrm>
            <a:off x="10375218" y="2382330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256x10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661C4E-3AB8-476B-8C36-0DCE5454BE33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8187822" y="2945184"/>
            <a:ext cx="2077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DC85E1-C1EB-47A8-B412-E861B20C12E5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>
            <a:off x="10712750" y="2945184"/>
            <a:ext cx="2288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22DF58C-0A53-4275-8CE4-43BA961BC7BB}"/>
              </a:ext>
            </a:extLst>
          </p:cNvPr>
          <p:cNvSpPr txBox="1"/>
          <p:nvPr/>
        </p:nvSpPr>
        <p:spPr>
          <a:xfrm>
            <a:off x="10941643" y="2651831"/>
            <a:ext cx="1005781" cy="58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예측결과</a:t>
            </a:r>
            <a:endParaRPr lang="en-US" altLang="ko-KR" b="1" dirty="0"/>
          </a:p>
          <a:p>
            <a:pPr algn="ctr"/>
            <a:r>
              <a:rPr lang="en-US" altLang="ko-KR" dirty="0"/>
              <a:t>10x1</a:t>
            </a:r>
            <a:endParaRPr lang="ko-KR" altLang="en-US" dirty="0"/>
          </a:p>
        </p:txBody>
      </p:sp>
      <p:pic>
        <p:nvPicPr>
          <p:cNvPr id="16" name="그림 15" descr="나무, 잔디, 실외, 운송이(가) 표시된 사진&#10;&#10;자동 생성된 설명">
            <a:extLst>
              <a:ext uri="{FF2B5EF4-FFF2-40B4-BE49-F238E27FC236}">
                <a16:creationId xmlns:a16="http://schemas.microsoft.com/office/drawing/2014/main" id="{EA6C4CC5-486A-4CE7-A5CC-A4A30638BF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6" y="2623373"/>
            <a:ext cx="642668" cy="65321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F1D3EC-C124-4AEF-8EB0-891B5FC454F3}"/>
              </a:ext>
            </a:extLst>
          </p:cNvPr>
          <p:cNvSpPr/>
          <p:nvPr/>
        </p:nvSpPr>
        <p:spPr>
          <a:xfrm>
            <a:off x="1917961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[3x3x3]x16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987AD3-F716-4CA3-B0D2-B0AB9DD50AEE}"/>
              </a:ext>
            </a:extLst>
          </p:cNvPr>
          <p:cNvSpPr/>
          <p:nvPr/>
        </p:nvSpPr>
        <p:spPr>
          <a:xfrm>
            <a:off x="2311212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3836C4-DF57-4365-9B4D-BDBA0BCBCA76}"/>
              </a:ext>
            </a:extLst>
          </p:cNvPr>
          <p:cNvSpPr/>
          <p:nvPr/>
        </p:nvSpPr>
        <p:spPr>
          <a:xfrm>
            <a:off x="2704463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[3x3x16]x32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330653-BC4B-4E84-B5C8-99758D7D50CB}"/>
              </a:ext>
            </a:extLst>
          </p:cNvPr>
          <p:cNvSpPr/>
          <p:nvPr/>
        </p:nvSpPr>
        <p:spPr>
          <a:xfrm>
            <a:off x="3097714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6BFD09-30A2-4002-ADDF-49DFA930BABC}"/>
              </a:ext>
            </a:extLst>
          </p:cNvPr>
          <p:cNvSpPr/>
          <p:nvPr/>
        </p:nvSpPr>
        <p:spPr>
          <a:xfrm>
            <a:off x="3490963" y="2383261"/>
            <a:ext cx="334364" cy="113343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A717CE-0AF1-479E-88A0-F642F23378B8}"/>
              </a:ext>
            </a:extLst>
          </p:cNvPr>
          <p:cNvSpPr/>
          <p:nvPr/>
        </p:nvSpPr>
        <p:spPr>
          <a:xfrm>
            <a:off x="4050011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[3x3x32]x32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41E6E3-413E-4863-A703-3A1874F9E46B}"/>
              </a:ext>
            </a:extLst>
          </p:cNvPr>
          <p:cNvSpPr/>
          <p:nvPr/>
        </p:nvSpPr>
        <p:spPr>
          <a:xfrm>
            <a:off x="4451059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B8E64E-B16F-453A-8937-5FF39114FD35}"/>
              </a:ext>
            </a:extLst>
          </p:cNvPr>
          <p:cNvSpPr/>
          <p:nvPr/>
        </p:nvSpPr>
        <p:spPr>
          <a:xfrm>
            <a:off x="4852107" y="23832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[3x3x32]x64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13CD06-52A1-4C55-9775-9F67BF7D89F2}"/>
              </a:ext>
            </a:extLst>
          </p:cNvPr>
          <p:cNvSpPr/>
          <p:nvPr/>
        </p:nvSpPr>
        <p:spPr>
          <a:xfrm>
            <a:off x="5253155" y="2383261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B3E3B4-E47A-4CA2-AA61-CC69D49D71D0}"/>
              </a:ext>
            </a:extLst>
          </p:cNvPr>
          <p:cNvSpPr/>
          <p:nvPr/>
        </p:nvSpPr>
        <p:spPr>
          <a:xfrm>
            <a:off x="5654201" y="2383261"/>
            <a:ext cx="334364" cy="113343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F8DE908-FC8D-41A7-81B2-EA3CE899579F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1459124" y="2949979"/>
            <a:ext cx="4588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3CB7CD4-6589-4A4B-B405-9DD4884DC2DC}"/>
              </a:ext>
            </a:extLst>
          </p:cNvPr>
          <p:cNvSpPr txBox="1"/>
          <p:nvPr/>
        </p:nvSpPr>
        <p:spPr>
          <a:xfrm>
            <a:off x="673496" y="2280333"/>
            <a:ext cx="928592" cy="3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32x32x3</a:t>
            </a:r>
            <a:endParaRPr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0C7CF5E-6414-4300-8549-1E632E7BF663}"/>
              </a:ext>
            </a:extLst>
          </p:cNvPr>
          <p:cNvCxnSpPr>
            <a:cxnSpLocks/>
            <a:stCxn id="32" idx="3"/>
            <a:endCxn id="38" idx="1"/>
          </p:cNvCxnSpPr>
          <p:nvPr/>
        </p:nvCxnSpPr>
        <p:spPr>
          <a:xfrm>
            <a:off x="3825328" y="2949979"/>
            <a:ext cx="2246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BCB6490-816B-E103-6ADF-839235CB1C74}"/>
              </a:ext>
            </a:extLst>
          </p:cNvPr>
          <p:cNvCxnSpPr>
            <a:cxnSpLocks/>
            <a:stCxn id="45" idx="3"/>
            <a:endCxn id="53" idx="1"/>
          </p:cNvCxnSpPr>
          <p:nvPr/>
        </p:nvCxnSpPr>
        <p:spPr>
          <a:xfrm flipV="1">
            <a:off x="5988565" y="2945184"/>
            <a:ext cx="242335" cy="47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A8EA79-2FEA-C711-5982-F20226B77E0B}"/>
              </a:ext>
            </a:extLst>
          </p:cNvPr>
          <p:cNvSpPr txBox="1"/>
          <p:nvPr/>
        </p:nvSpPr>
        <p:spPr>
          <a:xfrm>
            <a:off x="878481" y="4288834"/>
            <a:ext cx="3651962" cy="203754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/>
              <a:t>하이퍼</a:t>
            </a:r>
            <a:r>
              <a:rPr lang="ko-KR" altLang="en-US" sz="1600" b="1" dirty="0"/>
              <a:t> 파라미터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Training epoch: 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Batch</a:t>
            </a:r>
            <a:r>
              <a:rPr lang="ko-KR" altLang="en-US" sz="1400" dirty="0"/>
              <a:t> </a:t>
            </a:r>
            <a:r>
              <a:rPr lang="en-US" altLang="ko-KR" sz="1400" dirty="0"/>
              <a:t>size:</a:t>
            </a:r>
            <a:r>
              <a:rPr lang="ko-KR" altLang="en-US" sz="1400" dirty="0"/>
              <a:t> </a:t>
            </a:r>
            <a:r>
              <a:rPr lang="en-US" altLang="ko-KR" sz="1400" dirty="0"/>
              <a:t>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Learning rate: 0.1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Loss function: Cross Entropy Loss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Optimizer: SGD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6CAF48-6252-23E1-C30D-D6673549625A}"/>
              </a:ext>
            </a:extLst>
          </p:cNvPr>
          <p:cNvSpPr/>
          <p:nvPr/>
        </p:nvSpPr>
        <p:spPr>
          <a:xfrm>
            <a:off x="5379720" y="6171360"/>
            <a:ext cx="2042109" cy="283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45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딥러닝 주요모델 구성요소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0" y="1076899"/>
            <a:ext cx="4442242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Skip connection (</a:t>
            </a: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ResNet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, 2015)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Dense connection 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DenseNet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2017)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Channel attention (</a:t>
            </a:r>
            <a:r>
              <a:rPr lang="en-US" altLang="ko-KR" b="1" dirty="0" err="1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SENet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rial"/>
                <a:ea typeface="맑은 고딕"/>
              </a:rPr>
              <a:t>, 2018)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A002F9-D0A0-89EC-C78A-8978498FD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7" y="3894661"/>
            <a:ext cx="3496378" cy="17984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47A667-29D2-7657-E5A1-EA7837444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77" y="3349539"/>
            <a:ext cx="3286389" cy="26782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4B94E9-2684-59BC-4806-BF9A8AC1B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4" t="12451"/>
          <a:stretch/>
        </p:blipFill>
        <p:spPr>
          <a:xfrm>
            <a:off x="7502769" y="3598216"/>
            <a:ext cx="4538845" cy="218288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01A75F-5A49-FB84-6CFB-E641DAEA584C}"/>
              </a:ext>
            </a:extLst>
          </p:cNvPr>
          <p:cNvCxnSpPr/>
          <p:nvPr/>
        </p:nvCxnSpPr>
        <p:spPr>
          <a:xfrm>
            <a:off x="4097215" y="3030415"/>
            <a:ext cx="0" cy="340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854506-8D1F-2509-EDD4-AB206F2883F4}"/>
              </a:ext>
            </a:extLst>
          </p:cNvPr>
          <p:cNvCxnSpPr/>
          <p:nvPr/>
        </p:nvCxnSpPr>
        <p:spPr>
          <a:xfrm>
            <a:off x="7440266" y="3030415"/>
            <a:ext cx="0" cy="340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B4C102-DEF8-8AD5-BB98-F0F1954B5F25}"/>
              </a:ext>
            </a:extLst>
          </p:cNvPr>
          <p:cNvSpPr txBox="1"/>
          <p:nvPr/>
        </p:nvSpPr>
        <p:spPr>
          <a:xfrm>
            <a:off x="0" y="306520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Skip connection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4CDD5-D130-3BF6-9194-229BCCE98F30}"/>
              </a:ext>
            </a:extLst>
          </p:cNvPr>
          <p:cNvSpPr txBox="1"/>
          <p:nvPr/>
        </p:nvSpPr>
        <p:spPr>
          <a:xfrm>
            <a:off x="4091375" y="3065208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Dense connection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78AFB-39BC-6F7A-7534-D11083876E29}"/>
              </a:ext>
            </a:extLst>
          </p:cNvPr>
          <p:cNvSpPr txBox="1"/>
          <p:nvPr/>
        </p:nvSpPr>
        <p:spPr>
          <a:xfrm>
            <a:off x="7440266" y="3065208"/>
            <a:ext cx="198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/>
              <a:t>Channel attention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864DCE-63F6-57BD-9244-E5F987A8AE48}"/>
              </a:ext>
            </a:extLst>
          </p:cNvPr>
          <p:cNvSpPr/>
          <p:nvPr/>
        </p:nvSpPr>
        <p:spPr>
          <a:xfrm>
            <a:off x="4091375" y="2883876"/>
            <a:ext cx="7950238" cy="3645877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7C23F-6C7E-4392-98CA-51703671771F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Simplified VGG Network + Skip Connections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4EAD-ED43-4322-9047-BD12D054D6F0}"/>
              </a:ext>
            </a:extLst>
          </p:cNvPr>
          <p:cNvSpPr txBox="1"/>
          <p:nvPr/>
        </p:nvSpPr>
        <p:spPr>
          <a:xfrm>
            <a:off x="37513" y="1114883"/>
            <a:ext cx="334578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Skip connection </a:t>
            </a:r>
            <a:r>
              <a:rPr lang="ko-KR" altLang="en-US" b="1" dirty="0"/>
              <a:t>추가 실험</a:t>
            </a:r>
            <a:endParaRPr lang="ko-KR" altLang="en-US" b="1" dirty="0">
              <a:solidFill>
                <a:srgbClr val="0032F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182B86-5944-437F-8655-C0B9D48A2019}"/>
              </a:ext>
            </a:extLst>
          </p:cNvPr>
          <p:cNvSpPr/>
          <p:nvPr/>
        </p:nvSpPr>
        <p:spPr>
          <a:xfrm>
            <a:off x="9882717" y="1188174"/>
            <a:ext cx="516484" cy="19530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365D7D-D20F-4898-A4A6-7D2E768DDE6E}"/>
              </a:ext>
            </a:extLst>
          </p:cNvPr>
          <p:cNvSpPr/>
          <p:nvPr/>
        </p:nvSpPr>
        <p:spPr>
          <a:xfrm>
            <a:off x="9882717" y="1452534"/>
            <a:ext cx="516484" cy="1953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CCCC4E-B183-4C0D-B2D0-808B7195948E}"/>
              </a:ext>
            </a:extLst>
          </p:cNvPr>
          <p:cNvSpPr/>
          <p:nvPr/>
        </p:nvSpPr>
        <p:spPr>
          <a:xfrm>
            <a:off x="9882717" y="1716894"/>
            <a:ext cx="516484" cy="19530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CB7E40-D103-40B6-94B9-412B66EDEDD0}"/>
              </a:ext>
            </a:extLst>
          </p:cNvPr>
          <p:cNvSpPr/>
          <p:nvPr/>
        </p:nvSpPr>
        <p:spPr>
          <a:xfrm>
            <a:off x="9882717" y="1981253"/>
            <a:ext cx="516484" cy="19530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406B56-026B-40A5-90A3-B7468C403636}"/>
              </a:ext>
            </a:extLst>
          </p:cNvPr>
          <p:cNvSpPr txBox="1"/>
          <p:nvPr/>
        </p:nvSpPr>
        <p:spPr>
          <a:xfrm>
            <a:off x="10399201" y="1133448"/>
            <a:ext cx="1309428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Convolution layer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06C20-F8A5-4F31-BC0D-28813C6D9E7F}"/>
              </a:ext>
            </a:extLst>
          </p:cNvPr>
          <p:cNvSpPr txBox="1"/>
          <p:nvPr/>
        </p:nvSpPr>
        <p:spPr>
          <a:xfrm>
            <a:off x="10399201" y="1409574"/>
            <a:ext cx="1398232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Activation function</a:t>
            </a:r>
            <a:endParaRPr lang="ko-KR" altLang="en-US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436E9-E2B2-4CA3-849D-C5BBA862B07E}"/>
              </a:ext>
            </a:extLst>
          </p:cNvPr>
          <p:cNvSpPr txBox="1"/>
          <p:nvPr/>
        </p:nvSpPr>
        <p:spPr>
          <a:xfrm>
            <a:off x="10399201" y="1660555"/>
            <a:ext cx="1035855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Pooling layer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9152-5E9F-4097-9515-E274A7E21F66}"/>
              </a:ext>
            </a:extLst>
          </p:cNvPr>
          <p:cNvSpPr txBox="1"/>
          <p:nvPr/>
        </p:nvSpPr>
        <p:spPr>
          <a:xfrm>
            <a:off x="10399201" y="1942803"/>
            <a:ext cx="1521411" cy="23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: Fully connected layer</a:t>
            </a:r>
            <a:endParaRPr lang="ko-KR" altLang="en-US" sz="11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72A86F1-AF89-44A7-920F-EA15E554B0E6}"/>
              </a:ext>
            </a:extLst>
          </p:cNvPr>
          <p:cNvSpPr/>
          <p:nvPr/>
        </p:nvSpPr>
        <p:spPr>
          <a:xfrm>
            <a:off x="6748364" y="2695046"/>
            <a:ext cx="337533" cy="11257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[3x3x64]x128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9DF7A3-1CBB-418B-8A29-73556550E938}"/>
              </a:ext>
            </a:extLst>
          </p:cNvPr>
          <p:cNvSpPr/>
          <p:nvPr/>
        </p:nvSpPr>
        <p:spPr>
          <a:xfrm>
            <a:off x="7145340" y="2695046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C769DF-1B33-4E43-8A30-0308D1B8759D}"/>
              </a:ext>
            </a:extLst>
          </p:cNvPr>
          <p:cNvSpPr/>
          <p:nvPr/>
        </p:nvSpPr>
        <p:spPr>
          <a:xfrm>
            <a:off x="7542317" y="2695046"/>
            <a:ext cx="337533" cy="112570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[3x3x128]x256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FEF3A57-1A6F-492D-BAAE-3579E2A93B57}"/>
              </a:ext>
            </a:extLst>
          </p:cNvPr>
          <p:cNvSpPr/>
          <p:nvPr/>
        </p:nvSpPr>
        <p:spPr>
          <a:xfrm>
            <a:off x="7939293" y="2695046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15AF7F8-3EBD-4BAA-ACBF-CF3F3739DFF6}"/>
              </a:ext>
            </a:extLst>
          </p:cNvPr>
          <p:cNvSpPr/>
          <p:nvPr/>
        </p:nvSpPr>
        <p:spPr>
          <a:xfrm>
            <a:off x="8839268" y="2695046"/>
            <a:ext cx="337533" cy="112570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5960F5-A260-4C27-A830-9ADD5DC6536D}"/>
              </a:ext>
            </a:extLst>
          </p:cNvPr>
          <p:cNvSpPr/>
          <p:nvPr/>
        </p:nvSpPr>
        <p:spPr>
          <a:xfrm>
            <a:off x="9364102" y="2688838"/>
            <a:ext cx="337533" cy="1125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평탄화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65F319-DB3F-41F6-B4D7-4D004B74B19D}"/>
              </a:ext>
            </a:extLst>
          </p:cNvPr>
          <p:cNvSpPr/>
          <p:nvPr/>
        </p:nvSpPr>
        <p:spPr>
          <a:xfrm>
            <a:off x="9761079" y="2688838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4096x512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FBE76D-BB79-4FDD-A65E-8FAEE21A4394}"/>
              </a:ext>
            </a:extLst>
          </p:cNvPr>
          <p:cNvSpPr/>
          <p:nvPr/>
        </p:nvSpPr>
        <p:spPr>
          <a:xfrm>
            <a:off x="10158051" y="2688838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4DE3E-7906-47D9-AFD6-BDE7D79D7D2F}"/>
              </a:ext>
            </a:extLst>
          </p:cNvPr>
          <p:cNvSpPr/>
          <p:nvPr/>
        </p:nvSpPr>
        <p:spPr>
          <a:xfrm>
            <a:off x="10553296" y="2688838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512x256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14DFB8-BEEC-4A32-91F7-00EAEB683D7F}"/>
              </a:ext>
            </a:extLst>
          </p:cNvPr>
          <p:cNvSpPr/>
          <p:nvPr/>
        </p:nvSpPr>
        <p:spPr>
          <a:xfrm>
            <a:off x="10948541" y="2688838"/>
            <a:ext cx="337533" cy="11257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288866-26FB-4511-9075-548D5D45F02C}"/>
              </a:ext>
            </a:extLst>
          </p:cNvPr>
          <p:cNvSpPr/>
          <p:nvPr/>
        </p:nvSpPr>
        <p:spPr>
          <a:xfrm>
            <a:off x="11343787" y="2688838"/>
            <a:ext cx="337533" cy="112570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256x10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661C4E-3AB8-476B-8C36-0DCE5454BE33}"/>
              </a:ext>
            </a:extLst>
          </p:cNvPr>
          <p:cNvCxnSpPr>
            <a:cxnSpLocks/>
            <a:stCxn id="29" idx="3"/>
            <a:endCxn id="48" idx="2"/>
          </p:cNvCxnSpPr>
          <p:nvPr/>
        </p:nvCxnSpPr>
        <p:spPr>
          <a:xfrm>
            <a:off x="2951112" y="3261764"/>
            <a:ext cx="180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DC85E1-C1EB-47A8-B412-E861B20C12E5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11681319" y="3251692"/>
            <a:ext cx="2288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나무, 잔디, 실외, 운송이(가) 표시된 사진&#10;&#10;자동 생성된 설명">
            <a:extLst>
              <a:ext uri="{FF2B5EF4-FFF2-40B4-BE49-F238E27FC236}">
                <a16:creationId xmlns:a16="http://schemas.microsoft.com/office/drawing/2014/main" id="{EA6C4CC5-486A-4CE7-A5CC-A4A30638BF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" y="2935158"/>
            <a:ext cx="642668" cy="65321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F1D3EC-C124-4AEF-8EB0-891B5FC454F3}"/>
              </a:ext>
            </a:extLst>
          </p:cNvPr>
          <p:cNvSpPr/>
          <p:nvPr/>
        </p:nvSpPr>
        <p:spPr>
          <a:xfrm>
            <a:off x="1436996" y="2695046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[3x3x3]x16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987AD3-F716-4CA3-B0D2-B0AB9DD50AEE}"/>
              </a:ext>
            </a:extLst>
          </p:cNvPr>
          <p:cNvSpPr/>
          <p:nvPr/>
        </p:nvSpPr>
        <p:spPr>
          <a:xfrm>
            <a:off x="1830246" y="2695046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3836C4-DF57-4365-9B4D-BDBA0BCBCA76}"/>
              </a:ext>
            </a:extLst>
          </p:cNvPr>
          <p:cNvSpPr/>
          <p:nvPr/>
        </p:nvSpPr>
        <p:spPr>
          <a:xfrm>
            <a:off x="2223497" y="2695046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[3x3x16]x32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330653-BC4B-4E84-B5C8-99758D7D50CB}"/>
              </a:ext>
            </a:extLst>
          </p:cNvPr>
          <p:cNvSpPr/>
          <p:nvPr/>
        </p:nvSpPr>
        <p:spPr>
          <a:xfrm>
            <a:off x="2616748" y="2695046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6BFD09-30A2-4002-ADDF-49DFA930BABC}"/>
              </a:ext>
            </a:extLst>
          </p:cNvPr>
          <p:cNvSpPr/>
          <p:nvPr/>
        </p:nvSpPr>
        <p:spPr>
          <a:xfrm>
            <a:off x="3511088" y="2695046"/>
            <a:ext cx="334364" cy="113343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A717CE-0AF1-479E-88A0-F642F23378B8}"/>
              </a:ext>
            </a:extLst>
          </p:cNvPr>
          <p:cNvSpPr/>
          <p:nvPr/>
        </p:nvSpPr>
        <p:spPr>
          <a:xfrm>
            <a:off x="4104600" y="2695046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[3x3x32]x32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41E6E3-413E-4863-A703-3A1874F9E46B}"/>
              </a:ext>
            </a:extLst>
          </p:cNvPr>
          <p:cNvSpPr/>
          <p:nvPr/>
        </p:nvSpPr>
        <p:spPr>
          <a:xfrm>
            <a:off x="4497851" y="2695046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B8E64E-B16F-453A-8937-5FF39114FD35}"/>
              </a:ext>
            </a:extLst>
          </p:cNvPr>
          <p:cNvSpPr/>
          <p:nvPr/>
        </p:nvSpPr>
        <p:spPr>
          <a:xfrm>
            <a:off x="4891100" y="2695046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[3x3x32]x64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13CD06-52A1-4C55-9775-9F67BF7D89F2}"/>
              </a:ext>
            </a:extLst>
          </p:cNvPr>
          <p:cNvSpPr/>
          <p:nvPr/>
        </p:nvSpPr>
        <p:spPr>
          <a:xfrm>
            <a:off x="5284351" y="2695046"/>
            <a:ext cx="334364" cy="113343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ReLU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B3E3B4-E47A-4CA2-AA61-CC69D49D71D0}"/>
              </a:ext>
            </a:extLst>
          </p:cNvPr>
          <p:cNvSpPr/>
          <p:nvPr/>
        </p:nvSpPr>
        <p:spPr>
          <a:xfrm>
            <a:off x="6171665" y="2695977"/>
            <a:ext cx="334364" cy="113343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MaxPool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F8DE908-FC8D-41A7-81B2-EA3CE899579F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978159" y="3261764"/>
            <a:ext cx="4588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3CB7CD4-6589-4A4B-B405-9DD4884DC2DC}"/>
              </a:ext>
            </a:extLst>
          </p:cNvPr>
          <p:cNvSpPr txBox="1"/>
          <p:nvPr/>
        </p:nvSpPr>
        <p:spPr>
          <a:xfrm>
            <a:off x="192531" y="2592118"/>
            <a:ext cx="928592" cy="33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32x32x3</a:t>
            </a:r>
            <a:endParaRPr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0C7CF5E-6414-4300-8549-1E632E7BF663}"/>
              </a:ext>
            </a:extLst>
          </p:cNvPr>
          <p:cNvCxnSpPr>
            <a:cxnSpLocks/>
            <a:stCxn id="32" idx="3"/>
            <a:endCxn id="38" idx="1"/>
          </p:cNvCxnSpPr>
          <p:nvPr/>
        </p:nvCxnSpPr>
        <p:spPr>
          <a:xfrm>
            <a:off x="3845452" y="3261764"/>
            <a:ext cx="2591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BCB6490-816B-E103-6ADF-839235CB1C74}"/>
              </a:ext>
            </a:extLst>
          </p:cNvPr>
          <p:cNvCxnSpPr>
            <a:cxnSpLocks/>
            <a:stCxn id="45" idx="3"/>
            <a:endCxn id="53" idx="1"/>
          </p:cNvCxnSpPr>
          <p:nvPr/>
        </p:nvCxnSpPr>
        <p:spPr>
          <a:xfrm flipV="1">
            <a:off x="6506029" y="3257900"/>
            <a:ext cx="242335" cy="47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D957DD8C-FDA9-B900-95F8-9D3696AE476E}"/>
              </a:ext>
            </a:extLst>
          </p:cNvPr>
          <p:cNvSpPr/>
          <p:nvPr/>
        </p:nvSpPr>
        <p:spPr>
          <a:xfrm>
            <a:off x="3131698" y="3159480"/>
            <a:ext cx="204567" cy="204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A02C96E5-BDF2-1698-26B8-610698A6581D}"/>
              </a:ext>
            </a:extLst>
          </p:cNvPr>
          <p:cNvCxnSpPr>
            <a:cxnSpLocks/>
            <a:stCxn id="126" idx="3"/>
            <a:endCxn id="48" idx="4"/>
          </p:cNvCxnSpPr>
          <p:nvPr/>
        </p:nvCxnSpPr>
        <p:spPr>
          <a:xfrm flipV="1">
            <a:off x="2267226" y="3364047"/>
            <a:ext cx="966756" cy="138000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FCD2BE5-7C49-2B0F-05A5-1D89CA67B788}"/>
              </a:ext>
            </a:extLst>
          </p:cNvPr>
          <p:cNvSpPr txBox="1"/>
          <p:nvPr/>
        </p:nvSpPr>
        <p:spPr>
          <a:xfrm>
            <a:off x="78118" y="5539886"/>
            <a:ext cx="8708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800" b="1" dirty="0">
                <a:solidFill>
                  <a:srgbClr val="FF0000"/>
                </a:solidFill>
              </a:rPr>
              <a:t>주의사항</a:t>
            </a:r>
            <a:r>
              <a:rPr lang="en-US" altLang="ko-KR" sz="1800" b="1" dirty="0">
                <a:solidFill>
                  <a:srgbClr val="FF0000"/>
                </a:solidFill>
              </a:rPr>
              <a:t>: Skip connection</a:t>
            </a:r>
            <a:r>
              <a:rPr lang="ko-KR" altLang="en-US" sz="1800" b="1" dirty="0">
                <a:solidFill>
                  <a:srgbClr val="FF0000"/>
                </a:solidFill>
              </a:rPr>
              <a:t>은 </a:t>
            </a:r>
            <a:r>
              <a:rPr lang="en-US" altLang="ko-KR" sz="1800" b="1" dirty="0">
                <a:solidFill>
                  <a:srgbClr val="FF0000"/>
                </a:solidFill>
              </a:rPr>
              <a:t>Width, Height, Channel</a:t>
            </a:r>
            <a:r>
              <a:rPr lang="ko-KR" altLang="en-US" sz="1800" b="1" dirty="0">
                <a:solidFill>
                  <a:srgbClr val="FF0000"/>
                </a:solidFill>
              </a:rPr>
              <a:t>이 모두 같아야 사용 가능</a:t>
            </a:r>
            <a:endParaRPr lang="ko-KR" altLang="en-US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1338F04-C626-ED99-3B37-D8DF74314A9E}"/>
              </a:ext>
            </a:extLst>
          </p:cNvPr>
          <p:cNvCxnSpPr>
            <a:cxnSpLocks/>
            <a:stCxn id="48" idx="6"/>
            <a:endCxn id="32" idx="1"/>
          </p:cNvCxnSpPr>
          <p:nvPr/>
        </p:nvCxnSpPr>
        <p:spPr>
          <a:xfrm>
            <a:off x="3336265" y="3261764"/>
            <a:ext cx="1748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9B5F0F8B-9679-A149-80AC-89B6CD329865}"/>
              </a:ext>
            </a:extLst>
          </p:cNvPr>
          <p:cNvSpPr/>
          <p:nvPr/>
        </p:nvSpPr>
        <p:spPr>
          <a:xfrm>
            <a:off x="5788966" y="3159480"/>
            <a:ext cx="204567" cy="204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BEAD38AE-5605-5435-84B0-86BD89B8208C}"/>
              </a:ext>
            </a:extLst>
          </p:cNvPr>
          <p:cNvCxnSpPr>
            <a:cxnSpLocks/>
          </p:cNvCxnSpPr>
          <p:nvPr/>
        </p:nvCxnSpPr>
        <p:spPr>
          <a:xfrm>
            <a:off x="5618715" y="3261764"/>
            <a:ext cx="180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C34DF88-D073-A519-B50C-732082FADCE6}"/>
              </a:ext>
            </a:extLst>
          </p:cNvPr>
          <p:cNvCxnSpPr>
            <a:cxnSpLocks/>
          </p:cNvCxnSpPr>
          <p:nvPr/>
        </p:nvCxnSpPr>
        <p:spPr>
          <a:xfrm>
            <a:off x="5993853" y="3261764"/>
            <a:ext cx="180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2A54CD93-87A0-BCB7-781A-935A814CFF12}"/>
              </a:ext>
            </a:extLst>
          </p:cNvPr>
          <p:cNvSpPr/>
          <p:nvPr/>
        </p:nvSpPr>
        <p:spPr>
          <a:xfrm>
            <a:off x="8446017" y="3159480"/>
            <a:ext cx="204567" cy="204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3026A729-65F2-F5E2-1358-B69E0521C0D9}"/>
              </a:ext>
            </a:extLst>
          </p:cNvPr>
          <p:cNvCxnSpPr>
            <a:cxnSpLocks/>
          </p:cNvCxnSpPr>
          <p:nvPr/>
        </p:nvCxnSpPr>
        <p:spPr>
          <a:xfrm>
            <a:off x="8276826" y="3261764"/>
            <a:ext cx="180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C9D46AD3-09CA-2668-9D7A-25E556068471}"/>
              </a:ext>
            </a:extLst>
          </p:cNvPr>
          <p:cNvCxnSpPr>
            <a:cxnSpLocks/>
          </p:cNvCxnSpPr>
          <p:nvPr/>
        </p:nvCxnSpPr>
        <p:spPr>
          <a:xfrm>
            <a:off x="8650584" y="3261764"/>
            <a:ext cx="180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E34616F6-6698-67AC-6E00-17159AE5DABF}"/>
              </a:ext>
            </a:extLst>
          </p:cNvPr>
          <p:cNvCxnSpPr>
            <a:cxnSpLocks/>
          </p:cNvCxnSpPr>
          <p:nvPr/>
        </p:nvCxnSpPr>
        <p:spPr>
          <a:xfrm>
            <a:off x="9176801" y="3261764"/>
            <a:ext cx="180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4BAA645-15C5-704B-4F30-7A3161779E1F}"/>
              </a:ext>
            </a:extLst>
          </p:cNvPr>
          <p:cNvSpPr txBox="1"/>
          <p:nvPr/>
        </p:nvSpPr>
        <p:spPr>
          <a:xfrm>
            <a:off x="884147" y="4765803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32x32x3</a:t>
            </a:r>
            <a:endParaRPr lang="ko-KR" altLang="en-US" sz="11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F87A479-5FB6-ADFC-6678-A68B879A7793}"/>
              </a:ext>
            </a:extLst>
          </p:cNvPr>
          <p:cNvSpPr/>
          <p:nvPr/>
        </p:nvSpPr>
        <p:spPr>
          <a:xfrm>
            <a:off x="1932862" y="4177336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[3x3x3]x32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9A023F5-1B8E-A81B-45D2-5497433F640F}"/>
              </a:ext>
            </a:extLst>
          </p:cNvPr>
          <p:cNvSpPr/>
          <p:nvPr/>
        </p:nvSpPr>
        <p:spPr>
          <a:xfrm>
            <a:off x="4728951" y="4155061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[3x3x32]x64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46CAFB5-A2DF-050B-A63C-0A823F17C3FC}"/>
              </a:ext>
            </a:extLst>
          </p:cNvPr>
          <p:cNvSpPr/>
          <p:nvPr/>
        </p:nvSpPr>
        <p:spPr>
          <a:xfrm>
            <a:off x="7423006" y="4154104"/>
            <a:ext cx="334364" cy="113343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[3x3x64]x256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3554A9E7-629F-7A32-C5C2-75C5F6C3AF09}"/>
              </a:ext>
            </a:extLst>
          </p:cNvPr>
          <p:cNvCxnSpPr>
            <a:cxnSpLocks/>
            <a:endCxn id="126" idx="1"/>
          </p:cNvCxnSpPr>
          <p:nvPr/>
        </p:nvCxnSpPr>
        <p:spPr>
          <a:xfrm rot="16200000" flipH="1">
            <a:off x="826678" y="3637870"/>
            <a:ext cx="1472718" cy="73965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17A2D9EB-7D5C-989C-1F1F-F421401F1A20}"/>
              </a:ext>
            </a:extLst>
          </p:cNvPr>
          <p:cNvCxnSpPr>
            <a:cxnSpLocks/>
            <a:stCxn id="127" idx="3"/>
            <a:endCxn id="107" idx="4"/>
          </p:cNvCxnSpPr>
          <p:nvPr/>
        </p:nvCxnSpPr>
        <p:spPr>
          <a:xfrm flipV="1">
            <a:off x="5063315" y="3364047"/>
            <a:ext cx="827935" cy="135773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7EEDFF1-2D96-60CA-4D81-D6C74D2B403C}"/>
              </a:ext>
            </a:extLst>
          </p:cNvPr>
          <p:cNvCxnSpPr>
            <a:cxnSpLocks/>
            <a:endCxn id="127" idx="1"/>
          </p:cNvCxnSpPr>
          <p:nvPr/>
        </p:nvCxnSpPr>
        <p:spPr>
          <a:xfrm rot="16200000" flipH="1">
            <a:off x="3610196" y="3603023"/>
            <a:ext cx="1450443" cy="78706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041EE3A1-80E1-B210-C5AD-3B9631A9F696}"/>
              </a:ext>
            </a:extLst>
          </p:cNvPr>
          <p:cNvCxnSpPr>
            <a:cxnSpLocks/>
            <a:stCxn id="128" idx="3"/>
            <a:endCxn id="115" idx="4"/>
          </p:cNvCxnSpPr>
          <p:nvPr/>
        </p:nvCxnSpPr>
        <p:spPr>
          <a:xfrm flipV="1">
            <a:off x="7757370" y="3364047"/>
            <a:ext cx="790931" cy="135677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36FC63D6-AC03-09E8-8E30-BD66ED680B02}"/>
              </a:ext>
            </a:extLst>
          </p:cNvPr>
          <p:cNvCxnSpPr>
            <a:cxnSpLocks/>
            <a:endCxn id="128" idx="1"/>
          </p:cNvCxnSpPr>
          <p:nvPr/>
        </p:nvCxnSpPr>
        <p:spPr>
          <a:xfrm rot="16200000" flipH="1">
            <a:off x="6284085" y="3581901"/>
            <a:ext cx="1459058" cy="81878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221B043-9C1B-FDB6-1B2F-C1B0DC33401F}"/>
              </a:ext>
            </a:extLst>
          </p:cNvPr>
          <p:cNvSpPr txBox="1"/>
          <p:nvPr/>
        </p:nvSpPr>
        <p:spPr>
          <a:xfrm>
            <a:off x="2532395" y="476252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32x32x32</a:t>
            </a:r>
            <a:endParaRPr lang="ko-KR" altLang="en-US" sz="11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A655C8B-BBD3-51E6-26CF-774608CBB342}"/>
              </a:ext>
            </a:extLst>
          </p:cNvPr>
          <p:cNvSpPr txBox="1"/>
          <p:nvPr/>
        </p:nvSpPr>
        <p:spPr>
          <a:xfrm>
            <a:off x="3771601" y="4731742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16x16x32</a:t>
            </a:r>
            <a:endParaRPr lang="ko-KR" altLang="en-US" sz="11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7B539D-D160-6711-1C19-8C15F2800ABA}"/>
              </a:ext>
            </a:extLst>
          </p:cNvPr>
          <p:cNvSpPr txBox="1"/>
          <p:nvPr/>
        </p:nvSpPr>
        <p:spPr>
          <a:xfrm>
            <a:off x="5336570" y="4711903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16x16x64</a:t>
            </a:r>
            <a:endParaRPr lang="ko-KR" altLang="en-US" sz="11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F04D568-A545-71EE-5852-BDD104B91587}"/>
              </a:ext>
            </a:extLst>
          </p:cNvPr>
          <p:cNvSpPr txBox="1"/>
          <p:nvPr/>
        </p:nvSpPr>
        <p:spPr>
          <a:xfrm>
            <a:off x="6442279" y="4714830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8x8x64</a:t>
            </a:r>
            <a:endParaRPr lang="ko-KR" altLang="en-US" sz="11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B173768-B049-64F5-FAF3-FA462B3F0587}"/>
              </a:ext>
            </a:extLst>
          </p:cNvPr>
          <p:cNvSpPr txBox="1"/>
          <p:nvPr/>
        </p:nvSpPr>
        <p:spPr>
          <a:xfrm>
            <a:off x="8139707" y="4711903"/>
            <a:ext cx="7184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8x8x256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015723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24257</TotalTime>
  <Words>1502</Words>
  <Application>Microsoft Office PowerPoint</Application>
  <PresentationFormat>와이드스크린</PresentationFormat>
  <Paragraphs>418</Paragraphs>
  <Slides>32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Times New Roman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KimSeonjae</cp:lastModifiedBy>
  <cp:revision>1067</cp:revision>
  <dcterms:modified xsi:type="dcterms:W3CDTF">2023-11-15T05:46:41Z</dcterms:modified>
</cp:coreProperties>
</file>